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87" r:id="rId3"/>
    <p:sldMasterId id="2147483668" r:id="rId4"/>
    <p:sldMasterId id="2147483672" r:id="rId5"/>
  </p:sldMasterIdLst>
  <p:notesMasterIdLst>
    <p:notesMasterId r:id="rId98"/>
  </p:notesMasterIdLst>
  <p:handoutMasterIdLst>
    <p:handoutMasterId r:id="rId99"/>
  </p:handoutMasterIdLst>
  <p:sldIdLst>
    <p:sldId id="260" r:id="rId6"/>
    <p:sldId id="424" r:id="rId7"/>
    <p:sldId id="268" r:id="rId8"/>
    <p:sldId id="447" r:id="rId9"/>
    <p:sldId id="427" r:id="rId10"/>
    <p:sldId id="444" r:id="rId11"/>
    <p:sldId id="434" r:id="rId12"/>
    <p:sldId id="435" r:id="rId13"/>
    <p:sldId id="515" r:id="rId14"/>
    <p:sldId id="445" r:id="rId15"/>
    <p:sldId id="436" r:id="rId16"/>
    <p:sldId id="437" r:id="rId17"/>
    <p:sldId id="438" r:id="rId18"/>
    <p:sldId id="439" r:id="rId19"/>
    <p:sldId id="443" r:id="rId20"/>
    <p:sldId id="449" r:id="rId21"/>
    <p:sldId id="446" r:id="rId22"/>
    <p:sldId id="467" r:id="rId23"/>
    <p:sldId id="517" r:id="rId24"/>
    <p:sldId id="521" r:id="rId25"/>
    <p:sldId id="520" r:id="rId26"/>
    <p:sldId id="522" r:id="rId27"/>
    <p:sldId id="518" r:id="rId28"/>
    <p:sldId id="516" r:id="rId29"/>
    <p:sldId id="473" r:id="rId30"/>
    <p:sldId id="519" r:id="rId31"/>
    <p:sldId id="440" r:id="rId32"/>
    <p:sldId id="523" r:id="rId33"/>
    <p:sldId id="441" r:id="rId34"/>
    <p:sldId id="442" r:id="rId35"/>
    <p:sldId id="474" r:id="rId36"/>
    <p:sldId id="448" r:id="rId37"/>
    <p:sldId id="452" r:id="rId38"/>
    <p:sldId id="454" r:id="rId39"/>
    <p:sldId id="455" r:id="rId40"/>
    <p:sldId id="456" r:id="rId41"/>
    <p:sldId id="524" r:id="rId42"/>
    <p:sldId id="458" r:id="rId43"/>
    <p:sldId id="460" r:id="rId44"/>
    <p:sldId id="459" r:id="rId45"/>
    <p:sldId id="453" r:id="rId46"/>
    <p:sldId id="461" r:id="rId47"/>
    <p:sldId id="462" r:id="rId48"/>
    <p:sldId id="463" r:id="rId49"/>
    <p:sldId id="464" r:id="rId50"/>
    <p:sldId id="465" r:id="rId51"/>
    <p:sldId id="475" r:id="rId52"/>
    <p:sldId id="489" r:id="rId53"/>
    <p:sldId id="525" r:id="rId54"/>
    <p:sldId id="476" r:id="rId55"/>
    <p:sldId id="490" r:id="rId56"/>
    <p:sldId id="526" r:id="rId57"/>
    <p:sldId id="528" r:id="rId58"/>
    <p:sldId id="527" r:id="rId59"/>
    <p:sldId id="491" r:id="rId60"/>
    <p:sldId id="529" r:id="rId61"/>
    <p:sldId id="495" r:id="rId62"/>
    <p:sldId id="494" r:id="rId63"/>
    <p:sldId id="496" r:id="rId64"/>
    <p:sldId id="497" r:id="rId65"/>
    <p:sldId id="530" r:id="rId66"/>
    <p:sldId id="499" r:id="rId67"/>
    <p:sldId id="501" r:id="rId68"/>
    <p:sldId id="503" r:id="rId69"/>
    <p:sldId id="502" r:id="rId70"/>
    <p:sldId id="504" r:id="rId71"/>
    <p:sldId id="505" r:id="rId72"/>
    <p:sldId id="477" r:id="rId73"/>
    <p:sldId id="478" r:id="rId74"/>
    <p:sldId id="531" r:id="rId75"/>
    <p:sldId id="481" r:id="rId76"/>
    <p:sldId id="482" r:id="rId77"/>
    <p:sldId id="483" r:id="rId78"/>
    <p:sldId id="484" r:id="rId79"/>
    <p:sldId id="485" r:id="rId80"/>
    <p:sldId id="506" r:id="rId81"/>
    <p:sldId id="508" r:id="rId82"/>
    <p:sldId id="533" r:id="rId83"/>
    <p:sldId id="509" r:id="rId84"/>
    <p:sldId id="534" r:id="rId85"/>
    <p:sldId id="510" r:id="rId86"/>
    <p:sldId id="511" r:id="rId87"/>
    <p:sldId id="512" r:id="rId88"/>
    <p:sldId id="513" r:id="rId89"/>
    <p:sldId id="486" r:id="rId90"/>
    <p:sldId id="466" r:id="rId91"/>
    <p:sldId id="514" r:id="rId92"/>
    <p:sldId id="535" r:id="rId93"/>
    <p:sldId id="536" r:id="rId94"/>
    <p:sldId id="537" r:id="rId95"/>
    <p:sldId id="487" r:id="rId96"/>
    <p:sldId id="488" r:id="rId9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篇" id="{7BDEAADC-4A18-444C-BFF8-5CE744FBE439}">
          <p14:sldIdLst>
            <p14:sldId id="260"/>
            <p14:sldId id="424"/>
            <p14:sldId id="268"/>
          </p14:sldIdLst>
        </p14:section>
        <p14:section name="01什么是网页" id="{57C743D5-A88F-433F-AB52-88FD602808F3}">
          <p14:sldIdLst>
            <p14:sldId id="447"/>
            <p14:sldId id="427"/>
            <p14:sldId id="444"/>
            <p14:sldId id="434"/>
            <p14:sldId id="435"/>
            <p14:sldId id="515"/>
            <p14:sldId id="445"/>
            <p14:sldId id="436"/>
            <p14:sldId id="437"/>
            <p14:sldId id="438"/>
            <p14:sldId id="439"/>
            <p14:sldId id="443"/>
          </p14:sldIdLst>
        </p14:section>
        <p14:section name="02.网页基本结构与规范" id="{5D38F6E7-0157-43CD-98A8-AD2196ABEAA8}">
          <p14:sldIdLst>
            <p14:sldId id="449"/>
            <p14:sldId id="446"/>
            <p14:sldId id="467"/>
            <p14:sldId id="517"/>
            <p14:sldId id="521"/>
            <p14:sldId id="520"/>
            <p14:sldId id="522"/>
            <p14:sldId id="518"/>
            <p14:sldId id="516"/>
            <p14:sldId id="473"/>
            <p14:sldId id="519"/>
            <p14:sldId id="440"/>
            <p14:sldId id="523"/>
            <p14:sldId id="441"/>
            <p14:sldId id="442"/>
            <p14:sldId id="474"/>
          </p14:sldIdLst>
        </p14:section>
        <p14:section name="03.开发环境" id="{5C89662D-E034-4B94-8762-234067EAA113}">
          <p14:sldIdLst>
            <p14:sldId id="448"/>
            <p14:sldId id="452"/>
            <p14:sldId id="454"/>
            <p14:sldId id="455"/>
            <p14:sldId id="456"/>
            <p14:sldId id="524"/>
            <p14:sldId id="458"/>
            <p14:sldId id="460"/>
            <p14:sldId id="459"/>
            <p14:sldId id="453"/>
            <p14:sldId id="461"/>
            <p14:sldId id="462"/>
            <p14:sldId id="463"/>
            <p14:sldId id="464"/>
          </p14:sldIdLst>
        </p14:section>
        <p14:section name="04.HTML常用标签" id="{9AB4216A-B15F-45D9-B8CA-C6B32C7EADEF}">
          <p14:sldIdLst>
            <p14:sldId id="465"/>
            <p14:sldId id="475"/>
            <p14:sldId id="489"/>
          </p14:sldIdLst>
        </p14:section>
        <p14:section name="04.01标题注释段落换行" id="{7CB66E90-22EC-4E95-BC71-2E12DE107624}">
          <p14:sldIdLst>
            <p14:sldId id="525"/>
            <p14:sldId id="476"/>
            <p14:sldId id="490"/>
            <p14:sldId id="526"/>
            <p14:sldId id="528"/>
            <p14:sldId id="527"/>
            <p14:sldId id="491"/>
            <p14:sldId id="529"/>
            <p14:sldId id="495"/>
            <p14:sldId id="494"/>
            <p14:sldId id="496"/>
          </p14:sldIdLst>
        </p14:section>
        <p14:section name="04.04列表标签" id="{BC23F0FE-C4C5-40B2-AEF7-6AE1B1B41409}">
          <p14:sldIdLst>
            <p14:sldId id="497"/>
            <p14:sldId id="530"/>
            <p14:sldId id="499"/>
            <p14:sldId id="501"/>
            <p14:sldId id="503"/>
            <p14:sldId id="502"/>
            <p14:sldId id="504"/>
            <p14:sldId id="505"/>
          </p14:sldIdLst>
        </p14:section>
        <p14:section name="04.05图片与相对路径" id="{C036A095-28C3-4DA3-AC8F-0B3C0433355C}">
          <p14:sldIdLst>
            <p14:sldId id="477"/>
            <p14:sldId id="478"/>
            <p14:sldId id="531"/>
            <p14:sldId id="481"/>
            <p14:sldId id="482"/>
            <p14:sldId id="483"/>
            <p14:sldId id="484"/>
            <p14:sldId id="485"/>
          </p14:sldIdLst>
        </p14:section>
        <p14:section name="04.06多媒体" id="{3D8A2E30-9D9B-40AF-9926-A1E14D90442F}">
          <p14:sldIdLst>
            <p14:sldId id="506"/>
            <p14:sldId id="508"/>
            <p14:sldId id="533"/>
            <p14:sldId id="509"/>
            <p14:sldId id="534"/>
          </p14:sldIdLst>
        </p14:section>
        <p14:section name="04.07超链接" id="{6670B9C3-937C-4744-B012-454D6B0CCDED}">
          <p14:sldIdLst>
            <p14:sldId id="510"/>
            <p14:sldId id="511"/>
            <p14:sldId id="512"/>
            <p14:sldId id="513"/>
          </p14:sldIdLst>
        </p14:section>
        <p14:section name="04.08标签小结" id="{6BB0483B-9574-440A-88B5-C59900DC9A9B}">
          <p14:sldIdLst>
            <p14:sldId id="486"/>
          </p14:sldIdLst>
        </p14:section>
        <p14:section name="05HTML实体符号" id="{DE451E05-D419-4022-A1F5-52A44F797922}">
          <p14:sldIdLst>
            <p14:sldId id="466"/>
            <p14:sldId id="514"/>
          </p14:sldIdLst>
        </p14:section>
        <p14:section name="06综合案例" id="{90149648-E914-49E3-A484-2F51A9BDDEDD}">
          <p14:sldIdLst>
            <p14:sldId id="535"/>
            <p14:sldId id="536"/>
            <p14:sldId id="537"/>
          </p14:sldIdLst>
        </p14:section>
        <p14:section name="总结" id="{CD7DCD6D-2576-4FB7-B989-A1ABFDAFD611}">
          <p14:sldIdLst>
            <p14:sldId id="487"/>
            <p14:sldId id="488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404040"/>
    <a:srgbClr val="000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02" autoAdjust="0"/>
    <p:restoredTop sz="91837" autoAdjust="0"/>
  </p:normalViewPr>
  <p:slideViewPr>
    <p:cSldViewPr snapToGrid="0">
      <p:cViewPr varScale="1">
        <p:scale>
          <a:sx n="108" d="100"/>
          <a:sy n="108" d="100"/>
        </p:scale>
        <p:origin x="-1032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-378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B7249-9249-49BF-95FB-88D17531CFBF}" type="datetimeFigureOut">
              <a:rPr lang="zh-CN" altLang="en-US" smtClean="0"/>
              <a:t>2020/9/7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4EAD3-76FA-46DC-838F-6216078DDD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100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2020/9/7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ongji.baidu.com/research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98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用</a:t>
            </a:r>
            <a:r>
              <a:rPr lang="en-US" altLang="zh-CN"/>
              <a:t>html</a:t>
            </a:r>
            <a:r>
              <a:rPr lang="zh-CN" altLang="en-US"/>
              <a:t>标签语言编写的文件，用浏览器打开，就可以看到界面了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基本结构：</a:t>
            </a:r>
            <a:r>
              <a:rPr lang="en-US" altLang="zh-CN"/>
              <a:t>html - head , body , </a:t>
            </a:r>
            <a:r>
              <a:rPr lang="zh-CN" altLang="en-US"/>
              <a:t>语法规范：双标签 和 单标签</a:t>
            </a:r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开发环境：</a:t>
            </a:r>
            <a:r>
              <a:rPr lang="en-US" altLang="zh-CN"/>
              <a:t>vscode</a:t>
            </a:r>
          </a:p>
          <a:p>
            <a:r>
              <a:rPr lang="en-US" altLang="zh-CN"/>
              <a:t>4.html</a:t>
            </a:r>
            <a:r>
              <a:rPr lang="zh-CN" altLang="en-US"/>
              <a:t>常用标签 ：标题、注释、段落、换行、无序列表、有序列表、自定义列表、图片、相对路径、音频和视频、超链接、符号实体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732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>
                <a:ea typeface="阿里巴巴普惠体" panose="00020600040101010101"/>
              </a:rPr>
              <a:t>每一座房子，都需要打地基砌房梁</a:t>
            </a:r>
            <a:endParaRPr lang="en-US" altLang="zh-CN" sz="1200">
              <a:ea typeface="阿里巴巴普惠体" panose="00020600040101010101"/>
            </a:endParaRPr>
          </a:p>
          <a:p>
            <a:r>
              <a:rPr lang="zh-CN" altLang="en-US" sz="1200">
                <a:ea typeface="阿里巴巴普惠体" panose="00020600040101010101"/>
              </a:rPr>
              <a:t>网页也一样，每个网页都会有一个基本的结构标签（骨干标签）</a:t>
            </a:r>
            <a:endParaRPr lang="en-US" altLang="zh-CN" sz="1200">
              <a:ea typeface="阿里巴巴普惠体" panose="00020600040101010101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730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>
                <a:ea typeface="阿里巴巴普惠体" panose="00020600040101010101"/>
              </a:rPr>
              <a:t>每一座房子，都需要打地基砌房梁</a:t>
            </a:r>
            <a:endParaRPr lang="en-US" altLang="zh-CN" sz="1200">
              <a:ea typeface="阿里巴巴普惠体" panose="00020600040101010101"/>
            </a:endParaRPr>
          </a:p>
          <a:p>
            <a:r>
              <a:rPr lang="zh-CN" altLang="en-US" sz="1200">
                <a:ea typeface="阿里巴巴普惠体" panose="00020600040101010101"/>
              </a:rPr>
              <a:t>网页也一样，每个网页都会有一个基本的结构标签（骨干标签）</a:t>
            </a:r>
            <a:endParaRPr lang="en-US" altLang="zh-CN" sz="1200">
              <a:ea typeface="阿里巴巴普惠体" panose="00020600040101010101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576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>
                <a:ea typeface="阿里巴巴普惠体" panose="00020600040101010101"/>
              </a:rPr>
              <a:t>每一座房子，都需要打地基砌房梁</a:t>
            </a:r>
            <a:endParaRPr lang="en-US" altLang="zh-CN" sz="1200">
              <a:ea typeface="阿里巴巴普惠体" panose="00020600040101010101"/>
            </a:endParaRPr>
          </a:p>
          <a:p>
            <a:r>
              <a:rPr lang="zh-CN" altLang="en-US" sz="1200">
                <a:ea typeface="阿里巴巴普惠体" panose="00020600040101010101"/>
              </a:rPr>
              <a:t>网页也一样，每个网页都会有一个基本的结构标签（骨干标签）</a:t>
            </a:r>
            <a:endParaRPr lang="en-US" altLang="zh-CN" sz="1200">
              <a:ea typeface="阿里巴巴普惠体" panose="00020600040101010101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408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>
                <a:ea typeface="阿里巴巴普惠体" panose="00020600040101010101"/>
              </a:rPr>
              <a:t>每一座房子，都需要打地基砌房梁</a:t>
            </a:r>
            <a:endParaRPr lang="en-US" altLang="zh-CN" sz="1200">
              <a:ea typeface="阿里巴巴普惠体" panose="00020600040101010101"/>
            </a:endParaRPr>
          </a:p>
          <a:p>
            <a:r>
              <a:rPr lang="zh-CN" altLang="en-US" sz="1200">
                <a:ea typeface="阿里巴巴普惠体" panose="00020600040101010101"/>
              </a:rPr>
              <a:t>网页也一样，每个网页都会有一个基本的结构标签（骨干标签）</a:t>
            </a:r>
            <a:endParaRPr lang="en-US" altLang="zh-CN" sz="1200">
              <a:ea typeface="阿里巴巴普惠体" panose="00020600040101010101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541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hlinkClick r:id="rId3"/>
              </a:rPr>
              <a:t>市场份额：</a:t>
            </a:r>
            <a:r>
              <a:rPr lang="en-US" altLang="zh-CN">
                <a:hlinkClick r:id="rId3"/>
              </a:rPr>
              <a:t>https://tongji.baidu.com/research/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873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593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路径，就是专门用来解决 查找文件的问题的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440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路径，就是专门用来解决 查找文件的问题的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808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2">
            <a:extLst>
              <a:ext uri="{FF2B5EF4-FFF2-40B4-BE49-F238E27FC236}">
                <a16:creationId xmlns="" xmlns:a16="http://schemas.microsoft.com/office/drawing/2014/main" id="{32458E56-6549-49C7-A782-3D0B2EC26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584" y="3023414"/>
            <a:ext cx="6412832" cy="811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请输入课程标题</a:t>
            </a:r>
          </a:p>
        </p:txBody>
      </p:sp>
    </p:spTree>
    <p:extLst>
      <p:ext uri="{BB962C8B-B14F-4D97-AF65-F5344CB8AC3E}">
        <p14:creationId xmlns:p14="http://schemas.microsoft.com/office/powerpoint/2010/main" val="475625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=""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=""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>
              <a:buFont typeface="+mj-lt"/>
              <a:buAutoNum type="arabicPeriod"/>
              <a:tabLst/>
              <a:defRPr sz="1600" b="0">
                <a:solidFill>
                  <a:srgbClr val="404040"/>
                </a:solidFill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=""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171575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=""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1172522"/>
            <a:ext cx="9845675" cy="421957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</a:lstStyle>
          <a:p>
            <a:pPr marL="360000" lvl="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=""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1172522"/>
            <a:ext cx="9845675" cy="421957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>
              <a:buAutoNum type="arabicPeriod"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177925" indent="-457200">
              <a:buAutoNum type="arabicPeriod"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</a:lstStyle>
          <a:p>
            <a:pPr marL="360000" lvl="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413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="" xmlns:a16="http://schemas.microsoft.com/office/drawing/2014/main" id="{7D095BB6-7617-41E1-96A4-23FE4B643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="" xmlns:a16="http://schemas.microsoft.com/office/drawing/2014/main" id="{1995E7F2-3E9A-459F-9177-2D54B4EFC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26532904-A1F3-4046-9AAC-A8E52E0DE853}"/>
              </a:ext>
            </a:extLst>
          </p:cNvPr>
          <p:cNvSpPr/>
          <p:nvPr userDrawn="1"/>
        </p:nvSpPr>
        <p:spPr>
          <a:xfrm rot="2700000">
            <a:off x="1856318" y="2330451"/>
            <a:ext cx="2059516" cy="2059516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B5D96F7B-238D-4F4F-A091-5653D5B6406D}"/>
              </a:ext>
            </a:extLst>
          </p:cNvPr>
          <p:cNvSpPr/>
          <p:nvPr userDrawn="1"/>
        </p:nvSpPr>
        <p:spPr>
          <a:xfrm rot="2700000">
            <a:off x="1568451" y="2319867"/>
            <a:ext cx="2059517" cy="2059516"/>
          </a:xfrm>
          <a:prstGeom prst="rect">
            <a:avLst/>
          </a:prstGeom>
          <a:solidFill>
            <a:srgbClr val="C0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" name="标题占位符 1">
            <a:extLst>
              <a:ext uri="{FF2B5EF4-FFF2-40B4-BE49-F238E27FC236}">
                <a16:creationId xmlns=""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=""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559" y="1903912"/>
            <a:ext cx="5760538" cy="31960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="" xmlns:a16="http://schemas.microsoft.com/office/drawing/2014/main" id="{1995E7F2-3E9A-459F-9177-2D54B4EFC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26532904-A1F3-4046-9AAC-A8E52E0DE853}"/>
              </a:ext>
            </a:extLst>
          </p:cNvPr>
          <p:cNvSpPr/>
          <p:nvPr userDrawn="1"/>
        </p:nvSpPr>
        <p:spPr>
          <a:xfrm rot="2700000">
            <a:off x="1856318" y="2330451"/>
            <a:ext cx="2059516" cy="2059516"/>
          </a:xfrm>
          <a:prstGeom prst="rect">
            <a:avLst/>
          </a:prstGeom>
          <a:noFill/>
          <a:ln w="63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B5D96F7B-238D-4F4F-A091-5653D5B6406D}"/>
              </a:ext>
            </a:extLst>
          </p:cNvPr>
          <p:cNvSpPr/>
          <p:nvPr userDrawn="1"/>
        </p:nvSpPr>
        <p:spPr>
          <a:xfrm rot="2700000">
            <a:off x="1568451" y="2319867"/>
            <a:ext cx="2059517" cy="2059516"/>
          </a:xfrm>
          <a:prstGeom prst="rect">
            <a:avLst/>
          </a:prstGeom>
          <a:solidFill>
            <a:srgbClr val="C00000"/>
          </a:solidFill>
          <a:ln w="63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" name="标题占位符 1">
            <a:extLst>
              <a:ext uri="{FF2B5EF4-FFF2-40B4-BE49-F238E27FC236}">
                <a16:creationId xmlns=""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=""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559" y="1903912"/>
            <a:ext cx="5760538" cy="31960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2032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8190" y="1830980"/>
            <a:ext cx="6291263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489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624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8190" y="1830980"/>
            <a:ext cx="6291263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=""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375626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=""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=""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>
              <a:buFont typeface="+mj-lt"/>
              <a:buAutoNum type="arabicPeriod"/>
              <a:tabLst/>
              <a:defRPr sz="1600" b="0">
                <a:solidFill>
                  <a:srgbClr val="404040"/>
                </a:solidFill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6616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8701" y="1940037"/>
            <a:ext cx="5630484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3959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=""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=""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>
              <a:buFont typeface="+mj-lt"/>
              <a:buAutoNum type="arabicPeriod"/>
              <a:tabLst/>
              <a:defRPr sz="1600" b="0">
                <a:solidFill>
                  <a:srgbClr val="404040"/>
                </a:solidFill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9968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=""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277572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=""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=""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=""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  <a:defRPr lang="zh-CN" altLang="en-US" sz="160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19138" indent="-358775">
              <a:buFont typeface="Wingdings" pitchFamily="2" charset="2"/>
              <a:buChar char="p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>
              <a:buFont typeface="Wingdings" pitchFamily="2" charset="2"/>
              <a:buChar char="p"/>
              <a:tabLst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3" name="组合 42">
            <a:extLst>
              <a:ext uri="{FF2B5EF4-FFF2-40B4-BE49-F238E27FC236}">
                <a16:creationId xmlns="" xmlns:a16="http://schemas.microsoft.com/office/drawing/2014/main" id="{E57A953F-1EC4-4783-99D4-205B9994B8A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51618" y="5854700"/>
            <a:ext cx="400049" cy="400051"/>
            <a:chOff x="1365228" y="4292790"/>
            <a:chExt cx="300782" cy="300782"/>
          </a:xfrm>
        </p:grpSpPr>
        <p:sp>
          <p:nvSpPr>
            <p:cNvPr id="32" name="椭圆 31">
              <a:extLst>
                <a:ext uri="{FF2B5EF4-FFF2-40B4-BE49-F238E27FC236}">
                  <a16:creationId xmlns="" xmlns:a16="http://schemas.microsoft.com/office/drawing/2014/main" id="{CF852386-6B8F-4AF3-B756-70E58BAC530E}"/>
                </a:ext>
              </a:extLst>
            </p:cNvPr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8" name="Picture 5">
              <a:extLst>
                <a:ext uri="{FF2B5EF4-FFF2-40B4-BE49-F238E27FC236}">
                  <a16:creationId xmlns="" xmlns:a16="http://schemas.microsoft.com/office/drawing/2014/main" id="{096D23DE-CA8F-4934-AE25-567987ABE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91" y="4364115"/>
              <a:ext cx="196455" cy="158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871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=""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MH_Others_1">
            <a:extLst>
              <a:ext uri="{FF2B5EF4-FFF2-40B4-BE49-F238E27FC236}">
                <a16:creationId xmlns="" xmlns:a16="http://schemas.microsoft.com/office/drawing/2014/main" id="{BABE5452-224A-4404-9D2C-4118C48DF92C}"/>
              </a:ext>
            </a:extLst>
          </p:cNvPr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2611967" y="2556933"/>
            <a:ext cx="859367" cy="352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40" tIns="45720" rIns="91440" bIns="4572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</a:p>
        </p:txBody>
      </p:sp>
      <p:sp>
        <p:nvSpPr>
          <p:cNvPr id="21" name="MH_Others_2">
            <a:extLst>
              <a:ext uri="{FF2B5EF4-FFF2-40B4-BE49-F238E27FC236}">
                <a16:creationId xmlns="" xmlns:a16="http://schemas.microsoft.com/office/drawing/2014/main" id="{605D0FED-827D-46F2-9C8C-E752E657C92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2264834" y="1221318"/>
            <a:ext cx="1248833" cy="1246716"/>
          </a:xfrm>
          <a:prstGeom prst="ellipse">
            <a:avLst/>
          </a:prstGeom>
          <a:solidFill>
            <a:srgbClr val="404040"/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91440" tIns="45720" rIns="91440" bIns="180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9333"/>
              </a:lnSpc>
              <a:spcBef>
                <a:spcPct val="0"/>
              </a:spcBef>
              <a:buNone/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</a:t>
            </a:r>
          </a:p>
        </p:txBody>
      </p:sp>
      <p:sp>
        <p:nvSpPr>
          <p:cNvPr id="23" name="MH_Others_3">
            <a:extLst>
              <a:ext uri="{FF2B5EF4-FFF2-40B4-BE49-F238E27FC236}">
                <a16:creationId xmlns="" xmlns:a16="http://schemas.microsoft.com/office/drawing/2014/main" id="{5185C740-EC67-432F-BB92-0612444D5C13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auto">
          <a:xfrm>
            <a:off x="1775520" y="2346261"/>
            <a:ext cx="979155" cy="979155"/>
          </a:xfrm>
          <a:prstGeom prst="ellipse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5400" b="1" dirty="0">
                <a:ln w="3175">
                  <a:solidFill>
                    <a:srgbClr val="FFFFFF"/>
                  </a:solidFill>
                </a:ln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录</a:t>
            </a:r>
          </a:p>
        </p:txBody>
      </p: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9" r:id="rId2"/>
    <p:sldLayoutId id="2147483691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=""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84A5CC22-CD89-4C80-A020-D481487793E5}"/>
              </a:ext>
            </a:extLst>
          </p:cNvPr>
          <p:cNvCxnSpPr/>
          <p:nvPr userDrawn="1"/>
        </p:nvCxnSpPr>
        <p:spPr>
          <a:xfrm>
            <a:off x="4464051" y="1845734"/>
            <a:ext cx="0" cy="32639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="" xmlns:a16="http://schemas.microsoft.com/office/drawing/2014/main" id="{70F6C6B1-803A-439F-8BF9-57EE6B3322BA}"/>
              </a:ext>
            </a:extLst>
          </p:cNvPr>
          <p:cNvSpPr/>
          <p:nvPr userDrawn="1"/>
        </p:nvSpPr>
        <p:spPr>
          <a:xfrm>
            <a:off x="4415367" y="1797052"/>
            <a:ext cx="97367" cy="952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5AEDB8FF-2CF8-4657-B1F9-7FE8618D6596}"/>
              </a:ext>
            </a:extLst>
          </p:cNvPr>
          <p:cNvSpPr/>
          <p:nvPr userDrawn="1"/>
        </p:nvSpPr>
        <p:spPr>
          <a:xfrm>
            <a:off x="4415367" y="5109633"/>
            <a:ext cx="97367" cy="9525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4" name="标题占位符 1">
            <a:extLst>
              <a:ext uri="{FF2B5EF4-FFF2-40B4-BE49-F238E27FC236}">
                <a16:creationId xmlns="" xmlns:a16="http://schemas.microsoft.com/office/drawing/2014/main" id="{5D865734-BD34-43A9-BEBE-E07E2FA9E4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90651" y="2565401"/>
            <a:ext cx="229446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267" b="1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endParaRPr lang="zh-TW" altLang="zh-CN" sz="4267" b="1" kern="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标题占位符 1">
            <a:extLst>
              <a:ext uri="{FF2B5EF4-FFF2-40B4-BE49-F238E27FC236}">
                <a16:creationId xmlns="" xmlns:a16="http://schemas.microsoft.com/office/drawing/2014/main" id="{77F29609-A27C-427B-89A8-A07F8D2799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78518" y="3431118"/>
            <a:ext cx="2821516" cy="68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TARGET</a:t>
            </a:r>
            <a:endParaRPr lang="zh-TW" altLang="zh-CN" sz="32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92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2" r:id="rId2"/>
    <p:sldLayoutId id="2147483694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>
            <a:extLst>
              <a:ext uri="{FF2B5EF4-FFF2-40B4-BE49-F238E27FC236}">
                <a16:creationId xmlns="" xmlns:a16="http://schemas.microsoft.com/office/drawing/2014/main" id="{D8C6A398-F827-444F-A371-006638DF5DD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58285" y="292101"/>
            <a:ext cx="122767" cy="419100"/>
            <a:chOff x="457200" y="427038"/>
            <a:chExt cx="127000" cy="431800"/>
          </a:xfrm>
        </p:grpSpPr>
        <p:sp>
          <p:nvSpPr>
            <p:cNvPr id="8" name="圆角矩形 1">
              <a:extLst>
                <a:ext uri="{FF2B5EF4-FFF2-40B4-BE49-F238E27FC236}">
                  <a16:creationId xmlns="" xmlns:a16="http://schemas.microsoft.com/office/drawing/2014/main" id="{C9522CEE-F2A3-46AF-9E50-5C3DA36FE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9" name="圆角矩形 23">
              <a:extLst>
                <a:ext uri="{FF2B5EF4-FFF2-40B4-BE49-F238E27FC236}">
                  <a16:creationId xmlns="" xmlns:a16="http://schemas.microsoft.com/office/drawing/2014/main" id="{FF101B47-90B0-4AC2-9DE1-4F91D7B34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400">
                <a:latin typeface="Segoe UI" pitchFamily="34" charset="0"/>
                <a:ea typeface="微软雅黑" pitchFamily="34" charset="-122"/>
              </a:endParaRPr>
            </a:p>
          </p:txBody>
        </p:sp>
        <p:sp>
          <p:nvSpPr>
            <p:cNvPr id="10" name="圆角矩形 24">
              <a:extLst>
                <a:ext uri="{FF2B5EF4-FFF2-40B4-BE49-F238E27FC236}">
                  <a16:creationId xmlns="" xmlns:a16="http://schemas.microsoft.com/office/drawing/2014/main" id="{7562B788-04C3-4B6A-8AE0-572514B1C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6B7E501-0487-4D5D-AA3B-8387A113B3A2}"/>
              </a:ext>
            </a:extLst>
          </p:cNvPr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="" xmlns:a16="http://schemas.microsoft.com/office/drawing/2014/main" id="{5B0A8C49-FFD4-4CCA-9251-AFF490984F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84" r:id="rId7"/>
    <p:sldLayoutId id="2147483677" r:id="rId8"/>
    <p:sldLayoutId id="2147483681" r:id="rId9"/>
    <p:sldLayoutId id="2147483682" r:id="rId10"/>
    <p:sldLayoutId id="2147483690" r:id="rId11"/>
    <p:sldLayoutId id="2147483693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43BB4BB-C627-448A-9147-26BD777F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 </a:t>
            </a:r>
            <a:r>
              <a:rPr lang="zh-CN" altLang="en-US" dirty="0"/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9812630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</a:t>
            </a:r>
            <a:r>
              <a:rPr lang="en-US" altLang="zh-CN"/>
              <a:t>.</a:t>
            </a:r>
            <a:r>
              <a:rPr lang="zh-CN" altLang="en-US"/>
              <a:t>什么是网页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目标：理解什么是网页 </a:t>
            </a:r>
            <a:r>
              <a:rPr lang="en-US" altLang="zh-CN"/>
              <a:t>- </a:t>
            </a:r>
            <a:r>
              <a:rPr lang="zh-CN" altLang="en-US"/>
              <a:t>由标签文本组成的文档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网站和网页的关系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网页是什么</a:t>
            </a:r>
            <a:r>
              <a:rPr lang="en-US" altLang="zh-CN" b="1">
                <a:solidFill>
                  <a:srgbClr val="C00000"/>
                </a:solidFill>
              </a:rPr>
              <a:t>?  ( HTML )</a:t>
            </a:r>
          </a:p>
        </p:txBody>
      </p:sp>
    </p:spTree>
    <p:extLst>
      <p:ext uri="{BB962C8B-B14F-4D97-AF65-F5344CB8AC3E}">
        <p14:creationId xmlns:p14="http://schemas.microsoft.com/office/powerpoint/2010/main" val="16129700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</a:t>
            </a:r>
            <a:r>
              <a:rPr lang="en-US" altLang="zh-CN"/>
              <a:t>.</a:t>
            </a:r>
            <a:r>
              <a:rPr lang="zh-CN" altLang="en-US"/>
              <a:t>什么是网页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网页是什么</a:t>
            </a:r>
            <a:r>
              <a:rPr lang="en-US" altLang="zh-CN"/>
              <a:t>?  ( HTML )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5E3A7B58-59CC-49CA-BC27-714CEB9542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网页：是一个按照一定语法编写的文件，包含：文字、图片、视频 等元素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105F3B9C-4740-4C5B-BFD0-BB4142BB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53" y="2601262"/>
            <a:ext cx="8964168" cy="390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063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</a:t>
            </a:r>
            <a:r>
              <a:rPr lang="en-US" altLang="zh-CN"/>
              <a:t>.</a:t>
            </a:r>
            <a:r>
              <a:rPr lang="zh-CN" altLang="en-US"/>
              <a:t>什么是网页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网页是什么</a:t>
            </a:r>
            <a:r>
              <a:rPr lang="en-US" altLang="zh-CN"/>
              <a:t>?  ( HTML )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5E3A7B58-59CC-49CA-BC27-714CEB9542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网页：是一个按照一定语法编写的文件，包含：文字、图片、视频等内容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0A2D9F3E-AFD1-4347-9674-E7030879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2506329"/>
            <a:ext cx="7616799" cy="3963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822271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</a:t>
            </a:r>
            <a:r>
              <a:rPr lang="en-US" altLang="zh-CN"/>
              <a:t>.</a:t>
            </a:r>
            <a:r>
              <a:rPr lang="zh-CN" altLang="en-US"/>
              <a:t>什么是网页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网页是什么</a:t>
            </a:r>
            <a:r>
              <a:rPr lang="en-US" altLang="zh-CN"/>
              <a:t>?  ( HTML )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5E3A7B58-59CC-49CA-BC27-714CEB9542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4134" y="1893460"/>
            <a:ext cx="8711657" cy="472033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浏览器 会负责将普通用户看不懂的</a:t>
            </a:r>
            <a:r>
              <a:rPr lang="en-US" altLang="zh-CN"/>
              <a:t>HTML</a:t>
            </a:r>
            <a:r>
              <a:rPr lang="zh-CN" altLang="en-US"/>
              <a:t>代码 解析 转化成图形界面，方便普通用户查看</a:t>
            </a:r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1B028D8D-AE26-4204-BAC9-EFF012E8A149}"/>
              </a:ext>
            </a:extLst>
          </p:cNvPr>
          <p:cNvSpPr/>
          <p:nvPr/>
        </p:nvSpPr>
        <p:spPr>
          <a:xfrm>
            <a:off x="4214459" y="3122742"/>
            <a:ext cx="1546578" cy="112889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浏览器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="" xmlns:a16="http://schemas.microsoft.com/office/drawing/2014/main" id="{53D52ED0-A276-41CA-B963-F6092190387A}"/>
              </a:ext>
            </a:extLst>
          </p:cNvPr>
          <p:cNvCxnSpPr>
            <a:stCxn id="5" idx="3"/>
            <a:endCxn id="6" idx="2"/>
          </p:cNvCxnSpPr>
          <p:nvPr/>
        </p:nvCxnSpPr>
        <p:spPr>
          <a:xfrm>
            <a:off x="3314170" y="3687187"/>
            <a:ext cx="9002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="" xmlns:a16="http://schemas.microsoft.com/office/drawing/2014/main" id="{C73E661C-6E6E-4A6D-85CD-CD1B236BFBDF}"/>
              </a:ext>
            </a:extLst>
          </p:cNvPr>
          <p:cNvCxnSpPr>
            <a:stCxn id="6" idx="6"/>
            <a:endCxn id="13" idx="1"/>
          </p:cNvCxnSpPr>
          <p:nvPr/>
        </p:nvCxnSpPr>
        <p:spPr>
          <a:xfrm>
            <a:off x="5761037" y="3687187"/>
            <a:ext cx="1024466" cy="112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B5DA0C1B-B3E5-4D67-8B01-76239C3153E2}"/>
              </a:ext>
            </a:extLst>
          </p:cNvPr>
          <p:cNvGrpSpPr/>
          <p:nvPr/>
        </p:nvGrpSpPr>
        <p:grpSpPr>
          <a:xfrm>
            <a:off x="1643415" y="2784188"/>
            <a:ext cx="1670755" cy="1422288"/>
            <a:chOff x="1978378" y="2409155"/>
            <a:chExt cx="1670755" cy="1422288"/>
          </a:xfrm>
        </p:grpSpPr>
        <p:sp>
          <p:nvSpPr>
            <p:cNvPr id="5" name="矩形: 圆角 4">
              <a:extLst>
                <a:ext uri="{FF2B5EF4-FFF2-40B4-BE49-F238E27FC236}">
                  <a16:creationId xmlns="" xmlns:a16="http://schemas.microsoft.com/office/drawing/2014/main" id="{2958D4A9-D0B3-46FB-84D1-936D1CDA7899}"/>
                </a:ext>
              </a:extLst>
            </p:cNvPr>
            <p:cNvSpPr/>
            <p:nvPr/>
          </p:nvSpPr>
          <p:spPr>
            <a:xfrm>
              <a:off x="1978378" y="2792865"/>
              <a:ext cx="1670755" cy="1038578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HTML </a:t>
              </a:r>
              <a:r>
                <a:rPr lang="zh-CN" altLang="en-US"/>
                <a:t>代码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BBBC27D9-F537-4E64-B7BB-8746A4B8034C}"/>
                </a:ext>
              </a:extLst>
            </p:cNvPr>
            <p:cNvSpPr txBox="1"/>
            <p:nvPr/>
          </p:nvSpPr>
          <p:spPr>
            <a:xfrm>
              <a:off x="2353733" y="240915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开发者</a:t>
              </a:r>
              <a:endParaRPr lang="zh-CN" altLang="en-US" sz="16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1A1ACFB6-04DD-4ED0-AF9D-DF3F8473E180}"/>
              </a:ext>
            </a:extLst>
          </p:cNvPr>
          <p:cNvGrpSpPr/>
          <p:nvPr/>
        </p:nvGrpSpPr>
        <p:grpSpPr>
          <a:xfrm>
            <a:off x="6785503" y="2763821"/>
            <a:ext cx="1851378" cy="1487811"/>
            <a:chOff x="7120466" y="2388788"/>
            <a:chExt cx="1851378" cy="1487811"/>
          </a:xfrm>
        </p:grpSpPr>
        <p:sp>
          <p:nvSpPr>
            <p:cNvPr id="13" name="矩形 12">
              <a:extLst>
                <a:ext uri="{FF2B5EF4-FFF2-40B4-BE49-F238E27FC236}">
                  <a16:creationId xmlns="" xmlns:a16="http://schemas.microsoft.com/office/drawing/2014/main" id="{0789A15F-1E6F-42BF-95BD-69691C90D69B}"/>
                </a:ext>
              </a:extLst>
            </p:cNvPr>
            <p:cNvSpPr/>
            <p:nvPr/>
          </p:nvSpPr>
          <p:spPr>
            <a:xfrm>
              <a:off x="7120466" y="2770287"/>
              <a:ext cx="1851378" cy="1106312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用户看到的界面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="" xmlns:a16="http://schemas.microsoft.com/office/drawing/2014/main" id="{454A65B6-7D8B-41A3-9428-6A6E52C1FBF2}"/>
                </a:ext>
              </a:extLst>
            </p:cNvPr>
            <p:cNvSpPr txBox="1"/>
            <p:nvPr/>
          </p:nvSpPr>
          <p:spPr>
            <a:xfrm>
              <a:off x="7543453" y="238878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普通用户</a:t>
              </a:r>
              <a:endParaRPr lang="zh-CN" altLang="en-US" sz="16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E01DBE8D-A07B-472D-8BD0-A6EBD38A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15" y="4413012"/>
            <a:ext cx="2573641" cy="14904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C924AE2E-EF14-4108-ABC1-0D787B8C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13012"/>
            <a:ext cx="3862527" cy="168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076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</a:t>
            </a:r>
            <a:r>
              <a:rPr lang="en-US" altLang="zh-CN"/>
              <a:t>.</a:t>
            </a:r>
            <a:r>
              <a:rPr lang="zh-CN" altLang="en-US"/>
              <a:t>什么是网页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网页是什么</a:t>
            </a:r>
            <a:r>
              <a:rPr lang="en-US" altLang="zh-CN"/>
              <a:t>?  ( HTML )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17023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网页：就是一个用 </a:t>
            </a:r>
            <a:r>
              <a:rPr lang="en-US" altLang="zh-CN">
                <a:solidFill>
                  <a:srgbClr val="C00000"/>
                </a:solidFill>
              </a:rPr>
              <a:t>HTML</a:t>
            </a:r>
            <a:r>
              <a:rPr lang="zh-CN" altLang="en-US">
                <a:solidFill>
                  <a:srgbClr val="C00000"/>
                </a:solidFill>
              </a:rPr>
              <a:t>语法 </a:t>
            </a:r>
            <a:r>
              <a:rPr lang="zh-CN" altLang="en-US"/>
              <a:t>编写的文件，所以也称为 </a:t>
            </a:r>
            <a:r>
              <a:rPr lang="en-US" altLang="zh-CN">
                <a:solidFill>
                  <a:srgbClr val="C00000"/>
                </a:solidFill>
              </a:rPr>
              <a:t>HTML</a:t>
            </a:r>
            <a:r>
              <a:rPr lang="zh-CN" altLang="en-US">
                <a:solidFill>
                  <a:srgbClr val="C00000"/>
                </a:solidFill>
              </a:rPr>
              <a:t>文件</a:t>
            </a:r>
            <a:endParaRPr lang="en-US" altLang="zh-CN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后缀名 ：  </a:t>
            </a:r>
            <a:r>
              <a:rPr lang="en-US" altLang="zh-CN" b="1">
                <a:solidFill>
                  <a:srgbClr val="C00000"/>
                </a:solidFill>
              </a:rPr>
              <a:t>.html  </a:t>
            </a:r>
            <a:r>
              <a:rPr lang="zh-CN" altLang="en-US"/>
              <a:t>或  </a:t>
            </a:r>
            <a:r>
              <a:rPr lang="en-US" altLang="zh-CN"/>
              <a:t>.htm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内容：包含 文字、链接、图片、声音、视频 等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打开方式：通常使用 浏览器 来打开查看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0AE14217-0AED-4D8C-BCD1-09AB2B19EE52}"/>
              </a:ext>
            </a:extLst>
          </p:cNvPr>
          <p:cNvSpPr txBox="1"/>
          <p:nvPr/>
        </p:nvSpPr>
        <p:spPr>
          <a:xfrm>
            <a:off x="2237888" y="4659376"/>
            <a:ext cx="6659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网页 就是 一个 后缀名为 </a:t>
            </a:r>
            <a:r>
              <a:rPr lang="en-US" altLang="zh-CN" sz="1600">
                <a:solidFill>
                  <a:srgbClr val="C00000"/>
                </a:solidFill>
                <a:ea typeface="阿里巴巴普惠体" panose="00020600040101010101"/>
              </a:rPr>
              <a:t>.html </a:t>
            </a: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的 文件，由浏览器负责解析生成图形界面</a:t>
            </a:r>
            <a:endParaRPr lang="zh-CN" altLang="en-US" sz="16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C8502E8-DD9E-4B0F-84B7-7BE1622FB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03" y="2106360"/>
            <a:ext cx="3721239" cy="19127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</p:spTree>
    <p:extLst>
      <p:ext uri="{BB962C8B-B14F-4D97-AF65-F5344CB8AC3E}">
        <p14:creationId xmlns:p14="http://schemas.microsoft.com/office/powerpoint/2010/main" val="19900168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</a:t>
            </a:r>
            <a:r>
              <a:rPr lang="en-US" altLang="zh-CN"/>
              <a:t>.</a:t>
            </a:r>
            <a:r>
              <a:rPr lang="zh-CN" altLang="en-US"/>
              <a:t>什么是网页</a:t>
            </a:r>
            <a:r>
              <a:rPr lang="en-US" altLang="zh-CN"/>
              <a:t>.</a:t>
            </a:r>
            <a:r>
              <a:rPr lang="zh-CN" altLang="en-US"/>
              <a:t>小结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7726680" cy="517190"/>
          </a:xfrm>
        </p:spPr>
        <p:txBody>
          <a:bodyPr/>
          <a:lstStyle/>
          <a:p>
            <a:r>
              <a:rPr lang="zh-CN" altLang="en-US"/>
              <a:t>目标：理解什么是网页 </a:t>
            </a:r>
            <a:r>
              <a:rPr lang="en-US" altLang="zh-CN"/>
              <a:t>- </a:t>
            </a:r>
            <a:r>
              <a:rPr lang="zh-CN" altLang="en-US"/>
              <a:t>由标签文本组成的文档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40221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网站和网页的关系</a:t>
            </a:r>
            <a:endParaRPr lang="en-US" altLang="zh-CN"/>
          </a:p>
          <a:p>
            <a:pPr marL="360000" lvl="1" indent="0">
              <a:buNone/>
            </a:pPr>
            <a:r>
              <a:rPr lang="zh-CN" altLang="en-US" b="1">
                <a:solidFill>
                  <a:srgbClr val="C00000"/>
                </a:solidFill>
              </a:rPr>
              <a:t>包含关系：</a:t>
            </a:r>
            <a:r>
              <a:rPr lang="zh-CN" altLang="en-US"/>
              <a:t>网站 是由若干 网页资源 组成的集合</a:t>
            </a:r>
            <a:endParaRPr lang="en-US" altLang="zh-CN"/>
          </a:p>
          <a:p>
            <a:pPr marL="360000" lvl="1" indent="0">
              <a:buNone/>
            </a:pPr>
            <a:endParaRPr lang="en-US" altLang="zh-CN"/>
          </a:p>
          <a:p>
            <a:pPr marL="360000" lvl="1" indent="0"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网页是什么？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</a:t>
            </a:r>
            <a:r>
              <a:rPr lang="zh-CN" altLang="en-US"/>
              <a:t>别名也叫 </a:t>
            </a:r>
            <a:r>
              <a:rPr lang="en-US" altLang="zh-CN"/>
              <a:t>HTML</a:t>
            </a:r>
            <a:r>
              <a:rPr lang="zh-CN" altLang="en-US"/>
              <a:t>页面，是用</a:t>
            </a:r>
            <a:r>
              <a:rPr lang="en-US" altLang="zh-CN" b="1">
                <a:solidFill>
                  <a:srgbClr val="C00000"/>
                </a:solidFill>
              </a:rPr>
              <a:t>HTML</a:t>
            </a:r>
            <a:r>
              <a:rPr lang="zh-CN" altLang="en-US" b="1">
                <a:solidFill>
                  <a:srgbClr val="C00000"/>
                </a:solidFill>
              </a:rPr>
              <a:t>语法</a:t>
            </a:r>
            <a:r>
              <a:rPr lang="zh-CN" altLang="en-US"/>
              <a:t>编写的文件</a:t>
            </a:r>
            <a:endParaRPr lang="en-US" altLang="zh-CN"/>
          </a:p>
          <a:p>
            <a:pPr lvl="1">
              <a:buFontTx/>
              <a:buChar char="-"/>
            </a:pPr>
            <a:r>
              <a:rPr lang="zh-CN" altLang="en-US"/>
              <a:t>后缀名：</a:t>
            </a:r>
            <a:r>
              <a:rPr lang="en-US" altLang="zh-CN">
                <a:solidFill>
                  <a:srgbClr val="C00000"/>
                </a:solidFill>
              </a:rPr>
              <a:t>.html</a:t>
            </a:r>
          </a:p>
          <a:p>
            <a:pPr lvl="1">
              <a:buFontTx/>
              <a:buChar char="-"/>
            </a:pPr>
            <a:r>
              <a:rPr lang="zh-CN" altLang="en-US"/>
              <a:t>语法：</a:t>
            </a:r>
            <a:r>
              <a:rPr lang="en-US" altLang="zh-CN"/>
              <a:t>html </a:t>
            </a:r>
            <a:r>
              <a:rPr lang="zh-CN" altLang="en-US"/>
              <a:t>标签语言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680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什么是网页</a:t>
            </a:r>
            <a:endParaRPr lang="en-US" altLang="zh-CN"/>
          </a:p>
          <a:p>
            <a:r>
              <a:rPr lang="en-US" altLang="zh-CN" b="1">
                <a:solidFill>
                  <a:srgbClr val="C00000"/>
                </a:solidFill>
              </a:rPr>
              <a:t>HTML </a:t>
            </a:r>
            <a:r>
              <a:rPr lang="zh-CN" altLang="en-US" b="1">
                <a:solidFill>
                  <a:srgbClr val="C00000"/>
                </a:solidFill>
              </a:rPr>
              <a:t>基本结构与语法规范</a:t>
            </a:r>
            <a:endParaRPr lang="en-US" altLang="zh-CN"/>
          </a:p>
          <a:p>
            <a:r>
              <a:rPr lang="zh-CN" altLang="en-US"/>
              <a:t>开发环境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常用标签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实体符号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46172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</a:t>
            </a:r>
            <a:r>
              <a:rPr lang="en-US" altLang="zh-CN"/>
              <a:t>.HTML</a:t>
            </a:r>
            <a:r>
              <a:rPr lang="zh-CN" altLang="en-US"/>
              <a:t>基本结构与语法规范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目标：熟悉网页基本结构和语法规则，能正确使用骨干标签创建页面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en-US" altLang="zh-CN"/>
              <a:t>HTML</a:t>
            </a:r>
            <a:r>
              <a:rPr lang="zh-CN" altLang="en-US"/>
              <a:t>简介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en-US" altLang="zh-CN"/>
              <a:t>HTML</a:t>
            </a:r>
            <a:r>
              <a:rPr lang="zh-CN" altLang="en-US"/>
              <a:t>语法规范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网页基本结构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73232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</a:t>
            </a:r>
            <a:r>
              <a:rPr lang="en-US" altLang="zh-CN"/>
              <a:t>.HTML</a:t>
            </a:r>
            <a:r>
              <a:rPr lang="zh-CN" altLang="en-US"/>
              <a:t>基本结构与语法规范</a:t>
            </a:r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en-US" altLang="zh-CN" b="1">
                <a:solidFill>
                  <a:srgbClr val="C00000"/>
                </a:solidFill>
              </a:rPr>
              <a:t>HTML</a:t>
            </a:r>
            <a:r>
              <a:rPr lang="zh-CN" altLang="en-US" b="1">
                <a:solidFill>
                  <a:srgbClr val="C00000"/>
                </a:solidFill>
              </a:rPr>
              <a:t>简介</a:t>
            </a:r>
            <a:endParaRPr lang="en-US" altLang="zh-CN" b="1">
              <a:solidFill>
                <a:srgbClr val="C00000"/>
              </a:solidFill>
            </a:endParaRPr>
          </a:p>
          <a:p>
            <a:pPr marL="358775" indent="-266700">
              <a:tabLst>
                <a:tab pos="92075" algn="l"/>
              </a:tabLst>
            </a:pPr>
            <a:r>
              <a:rPr lang="en-US" altLang="zh-CN"/>
              <a:t>HTML</a:t>
            </a:r>
            <a:r>
              <a:rPr lang="zh-CN" altLang="en-US"/>
              <a:t>语法规范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网页基本结构</a:t>
            </a:r>
            <a:endParaRPr lang="en-US" altLang="zh-CN"/>
          </a:p>
        </p:txBody>
      </p:sp>
      <p:sp>
        <p:nvSpPr>
          <p:cNvPr id="9" name="文本占位符 2">
            <a:extLst>
              <a:ext uri="{FF2B5EF4-FFF2-40B4-BE49-F238E27FC236}">
                <a16:creationId xmlns="" xmlns:a16="http://schemas.microsoft.com/office/drawing/2014/main" id="{C27BF497-2596-4B4F-822B-63E9C154B2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9845675" cy="517190"/>
          </a:xfrm>
        </p:spPr>
        <p:txBody>
          <a:bodyPr/>
          <a:lstStyle/>
          <a:p>
            <a:r>
              <a:rPr lang="zh-CN" altLang="en-US"/>
              <a:t>目标：熟悉网页基本结构和语法规则，能正确使用骨干标签创建页面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10321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.HTML</a:t>
            </a:r>
            <a:r>
              <a:rPr lang="zh-CN" altLang="en-US"/>
              <a:t>基本结构与语法规范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1.HTML</a:t>
            </a:r>
            <a:r>
              <a:rPr lang="zh-CN" altLang="en-US"/>
              <a:t>简介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8982455" cy="133927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>
                <a:ea typeface="阿里巴巴普惠体" panose="00020600040101010101"/>
              </a:rPr>
              <a:t>HTML </a:t>
            </a:r>
            <a:r>
              <a:rPr lang="zh-CN" altLang="en-US">
                <a:ea typeface="阿里巴巴普惠体" panose="00020600040101010101"/>
              </a:rPr>
              <a:t>是一种</a:t>
            </a:r>
            <a:r>
              <a:rPr lang="zh-CN" altLang="en-US" b="1">
                <a:ea typeface="阿里巴巴普惠体" panose="00020600040101010101"/>
              </a:rPr>
              <a:t>超文本标记语言</a:t>
            </a:r>
            <a:r>
              <a:rPr lang="en-US" altLang="zh-CN" b="1">
                <a:ea typeface="阿里巴巴普惠体" panose="00020600040101010101"/>
              </a:rPr>
              <a:t>(Hypter Text Markup Language)</a:t>
            </a:r>
            <a:endParaRPr lang="en-US" altLang="zh-CN">
              <a:ea typeface="阿里巴巴普惠体" panose="00020600040101010101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用来描述网页的内容</a:t>
            </a:r>
            <a:endParaRPr lang="en-US" altLang="zh-CN">
              <a:ea typeface="阿里巴巴普惠体" panose="00020600040101010101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标记：由标签构成 </a:t>
            </a:r>
            <a:r>
              <a:rPr lang="en-US" altLang="zh-CN">
                <a:ea typeface="阿里巴巴普惠体" panose="00020600040101010101"/>
              </a:rPr>
              <a:t>-&gt; </a:t>
            </a:r>
            <a:r>
              <a:rPr lang="zh-CN" altLang="en-US">
                <a:ea typeface="阿里巴巴普惠体" panose="00020600040101010101"/>
              </a:rPr>
              <a:t>尖括号包围的关键词，如：</a:t>
            </a:r>
            <a:r>
              <a:rPr lang="en-US" altLang="zh-CN">
                <a:ea typeface="阿里巴巴普惠体" panose="00020600040101010101"/>
              </a:rPr>
              <a:t>&lt;html&gt;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430FE21C-06E3-4095-8433-65B6AFF1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991" y="3328416"/>
            <a:ext cx="5447041" cy="279979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</p:spTree>
    <p:extLst>
      <p:ext uri="{BB962C8B-B14F-4D97-AF65-F5344CB8AC3E}">
        <p14:creationId xmlns:p14="http://schemas.microsoft.com/office/powerpoint/2010/main" val="31422414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FE6BC4DA-06F3-4ECB-80F4-A78CD718A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8701" y="2084270"/>
            <a:ext cx="5630484" cy="3196039"/>
          </a:xfrm>
        </p:spPr>
        <p:txBody>
          <a:bodyPr/>
          <a:lstStyle/>
          <a:p>
            <a:r>
              <a:rPr lang="zh-CN" altLang="en-US" sz="1600" dirty="0" smtClean="0"/>
              <a:t>理解什么是网页</a:t>
            </a:r>
            <a:endParaRPr lang="en-US" altLang="zh-CN" sz="1600" dirty="0" smtClean="0"/>
          </a:p>
          <a:p>
            <a:r>
              <a:rPr lang="zh-CN" altLang="en-US" sz="1600" dirty="0" smtClean="0"/>
              <a:t>熟悉网页的基本结构和语法规范</a:t>
            </a:r>
            <a:endParaRPr lang="en-US" altLang="zh-CN" sz="1600" dirty="0" smtClean="0"/>
          </a:p>
          <a:p>
            <a:r>
              <a:rPr lang="zh-CN" altLang="en-US" sz="1600" dirty="0" smtClean="0"/>
              <a:t>掌握开发环境的搭建</a:t>
            </a:r>
            <a:endParaRPr lang="en-US" altLang="zh-CN" sz="1600" dirty="0" smtClean="0"/>
          </a:p>
          <a:p>
            <a:r>
              <a:rPr lang="zh-CN" altLang="en-US" sz="1600" dirty="0" smtClean="0"/>
              <a:t>熟练应用常用标签</a:t>
            </a:r>
            <a:endParaRPr lang="en-US" altLang="zh-CN" sz="1600" dirty="0" smtClean="0"/>
          </a:p>
          <a:p>
            <a:r>
              <a:rPr lang="zh-CN" altLang="en-US" sz="1600" dirty="0" smtClean="0"/>
              <a:t>掌握符号实体的作用及应用</a:t>
            </a:r>
            <a:endParaRPr lang="en-US" altLang="zh-CN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3CF9872A-00C1-4B6F-A332-BA6ACE4942AB}"/>
              </a:ext>
            </a:extLst>
          </p:cNvPr>
          <p:cNvSpPr txBox="1"/>
          <p:nvPr/>
        </p:nvSpPr>
        <p:spPr>
          <a:xfrm>
            <a:off x="7034996" y="3856806"/>
            <a:ext cx="3564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ea typeface="阿里巴巴普惠体" panose="00020600040101010101"/>
              </a:rPr>
              <a:t>( 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段落</a:t>
            </a:r>
            <a:r>
              <a:rPr lang="en-US" altLang="zh-CN" sz="1400">
                <a:solidFill>
                  <a:srgbClr val="C00000"/>
                </a:solidFill>
                <a:ea typeface="阿里巴巴普惠体" panose="00020600040101010101"/>
              </a:rPr>
              <a:t>/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标题</a:t>
            </a:r>
            <a:r>
              <a:rPr lang="en-US" altLang="zh-CN" sz="1400">
                <a:solidFill>
                  <a:srgbClr val="C00000"/>
                </a:solidFill>
                <a:ea typeface="阿里巴巴普惠体" panose="00020600040101010101"/>
              </a:rPr>
              <a:t>/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图片</a:t>
            </a:r>
            <a:r>
              <a:rPr lang="en-US" altLang="zh-CN" sz="1400">
                <a:solidFill>
                  <a:srgbClr val="C00000"/>
                </a:solidFill>
                <a:ea typeface="阿里巴巴普惠体" panose="00020600040101010101"/>
              </a:rPr>
              <a:t>/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超链接</a:t>
            </a:r>
            <a:r>
              <a:rPr lang="en-US" altLang="zh-CN" sz="1400">
                <a:solidFill>
                  <a:srgbClr val="C00000"/>
                </a:solidFill>
                <a:ea typeface="阿里巴巴普惠体" panose="00020600040101010101"/>
              </a:rPr>
              <a:t>/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音频</a:t>
            </a:r>
            <a:r>
              <a:rPr lang="en-US" altLang="zh-CN" sz="1400">
                <a:solidFill>
                  <a:srgbClr val="C00000"/>
                </a:solidFill>
                <a:ea typeface="阿里巴巴普惠体" panose="00020600040101010101"/>
              </a:rPr>
              <a:t>/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视频 </a:t>
            </a:r>
            <a:r>
              <a:rPr lang="en-US" altLang="zh-CN" sz="1400">
                <a:solidFill>
                  <a:srgbClr val="C00000"/>
                </a:solidFill>
                <a:ea typeface="阿里巴巴普惠体" panose="00020600040101010101"/>
              </a:rPr>
              <a:t>)</a:t>
            </a:r>
            <a:endParaRPr lang="zh-CN" altLang="en-US" sz="14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7356913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.HTML</a:t>
            </a:r>
            <a:r>
              <a:rPr lang="zh-CN" altLang="en-US"/>
              <a:t>基本结构与语法规范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1.HTML</a:t>
            </a:r>
            <a:r>
              <a:rPr lang="zh-CN" altLang="en-US"/>
              <a:t>简介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8982455" cy="26434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>
                <a:ea typeface="阿里巴巴普惠体" panose="00020600040101010101"/>
              </a:rPr>
              <a:t>HTML </a:t>
            </a:r>
            <a:r>
              <a:rPr lang="zh-CN" altLang="en-US">
                <a:ea typeface="阿里巴巴普惠体" panose="00020600040101010101"/>
              </a:rPr>
              <a:t>是一种</a:t>
            </a:r>
            <a:r>
              <a:rPr lang="zh-CN" altLang="en-US" b="1">
                <a:ea typeface="阿里巴巴普惠体" panose="00020600040101010101"/>
              </a:rPr>
              <a:t>超文本标记语言</a:t>
            </a:r>
            <a:r>
              <a:rPr lang="en-US" altLang="zh-CN" b="1">
                <a:ea typeface="阿里巴巴普惠体" panose="00020600040101010101"/>
              </a:rPr>
              <a:t>(Hypter Text Markup Language)</a:t>
            </a:r>
            <a:endParaRPr lang="en-US" altLang="zh-CN">
              <a:ea typeface="阿里巴巴普惠体" panose="00020600040101010101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用来描述网页的内容</a:t>
            </a:r>
            <a:endParaRPr lang="en-US" altLang="zh-CN">
              <a:ea typeface="阿里巴巴普惠体" panose="00020600040101010101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标记：由标签构成 </a:t>
            </a:r>
            <a:r>
              <a:rPr lang="en-US" altLang="zh-CN">
                <a:ea typeface="阿里巴巴普惠体" panose="00020600040101010101"/>
              </a:rPr>
              <a:t>-&gt; </a:t>
            </a:r>
            <a:r>
              <a:rPr lang="zh-CN" altLang="en-US">
                <a:ea typeface="阿里巴巴普惠体" panose="00020600040101010101"/>
              </a:rPr>
              <a:t>尖括号包围的关键词，如：</a:t>
            </a:r>
            <a:r>
              <a:rPr lang="en-US" altLang="zh-CN">
                <a:ea typeface="阿里巴巴普惠体" panose="00020600040101010101"/>
              </a:rPr>
              <a:t>&lt;html&gt;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超文本是什么意思？</a:t>
            </a:r>
            <a:endParaRPr lang="en-US" altLang="zh-CN">
              <a:ea typeface="阿里巴巴普惠体" panose="00020600040101010101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可以表示 文本之外，还能表示 图片、声音、视频 等内容（超越了文本的范畴）</a:t>
            </a:r>
            <a:endParaRPr lang="en-US" altLang="zh-CN">
              <a:ea typeface="阿里巴巴普惠体" panose="00020600040101010101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可以从一个文件跳到另一个文件（超级链接文本）</a:t>
            </a:r>
            <a:endParaRPr lang="en-US" altLang="zh-CN">
              <a:ea typeface="阿里巴巴普惠体" panose="00020600040101010101"/>
            </a:endParaRPr>
          </a:p>
          <a:p>
            <a:pPr marL="0" indent="0">
              <a:buNone/>
            </a:pPr>
            <a:endParaRPr lang="en-US" altLang="zh-CN">
              <a:ea typeface="阿里巴巴普惠体" panose="00020600040101010101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="" xmlns:a16="http://schemas.microsoft.com/office/drawing/2014/main" id="{4B9E8D33-7B1C-4E70-BB33-DC48D411997E}"/>
              </a:ext>
            </a:extLst>
          </p:cNvPr>
          <p:cNvSpPr/>
          <p:nvPr/>
        </p:nvSpPr>
        <p:spPr>
          <a:xfrm>
            <a:off x="1938528" y="4882896"/>
            <a:ext cx="2441448" cy="16002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页面</a:t>
            </a:r>
            <a:r>
              <a:rPr lang="en-US" altLang="zh-CN"/>
              <a:t>1.html</a:t>
            </a:r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="" xmlns:a16="http://schemas.microsoft.com/office/drawing/2014/main" id="{3F42AAB6-5D0C-4940-BCF8-8EB270160513}"/>
              </a:ext>
            </a:extLst>
          </p:cNvPr>
          <p:cNvSpPr/>
          <p:nvPr/>
        </p:nvSpPr>
        <p:spPr>
          <a:xfrm>
            <a:off x="6362702" y="4882896"/>
            <a:ext cx="2441448" cy="16002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页面</a:t>
            </a:r>
            <a:r>
              <a:rPr lang="en-US" altLang="zh-CN"/>
              <a:t>2.html</a:t>
            </a:r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="" xmlns:a16="http://schemas.microsoft.com/office/drawing/2014/main" id="{00A39993-0691-4062-8FC5-C1B569EBA459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379976" y="5682996"/>
            <a:ext cx="19827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24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.HTML</a:t>
            </a:r>
            <a:r>
              <a:rPr lang="zh-CN" altLang="en-US"/>
              <a:t>基本结构与语法规范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1.HTML</a:t>
            </a:r>
            <a:r>
              <a:rPr lang="zh-CN" altLang="en-US"/>
              <a:t>简介 </a:t>
            </a:r>
            <a:r>
              <a:rPr lang="en-US" altLang="zh-CN"/>
              <a:t>- </a:t>
            </a:r>
            <a:r>
              <a:rPr lang="zh-CN" altLang="en-US"/>
              <a:t>网页的形成</a:t>
            </a:r>
            <a:endParaRPr lang="en-US" altLang="zh-CN"/>
          </a:p>
        </p:txBody>
      </p:sp>
      <p:sp>
        <p:nvSpPr>
          <p:cNvPr id="20" name="文本占位符 3">
            <a:extLst>
              <a:ext uri="{FF2B5EF4-FFF2-40B4-BE49-F238E27FC236}">
                <a16:creationId xmlns="" xmlns:a16="http://schemas.microsoft.com/office/drawing/2014/main" id="{B05848CB-AC41-47C4-8EBE-FD77E0F1A2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4134" y="1893460"/>
            <a:ext cx="8711657" cy="472033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浏览器 会负责将普通用户看不懂的</a:t>
            </a:r>
            <a:r>
              <a:rPr lang="en-US" altLang="zh-CN"/>
              <a:t>HTML</a:t>
            </a:r>
            <a:r>
              <a:rPr lang="zh-CN" altLang="en-US"/>
              <a:t>代码 解析 转化成图形界面，方便普通用户查看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="" xmlns:a16="http://schemas.microsoft.com/office/drawing/2014/main" id="{F88DFBEF-8BB9-4452-8CEC-FDD333B65A5B}"/>
              </a:ext>
            </a:extLst>
          </p:cNvPr>
          <p:cNvSpPr/>
          <p:nvPr/>
        </p:nvSpPr>
        <p:spPr>
          <a:xfrm>
            <a:off x="4214459" y="3122742"/>
            <a:ext cx="1546578" cy="112889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ea typeface="阿里巴巴普惠体" panose="00020600040101010101"/>
              </a:rPr>
              <a:t>浏览器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="" xmlns:a16="http://schemas.microsoft.com/office/drawing/2014/main" id="{1879EDFA-B905-4412-A432-770222E33AF1}"/>
              </a:ext>
            </a:extLst>
          </p:cNvPr>
          <p:cNvCxnSpPr>
            <a:stCxn id="25" idx="3"/>
            <a:endCxn id="21" idx="2"/>
          </p:cNvCxnSpPr>
          <p:nvPr/>
        </p:nvCxnSpPr>
        <p:spPr>
          <a:xfrm>
            <a:off x="3314170" y="3687187"/>
            <a:ext cx="9002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="" xmlns:a16="http://schemas.microsoft.com/office/drawing/2014/main" id="{EE8EBBC8-B6D8-41D5-9E5B-D31D620B23BF}"/>
              </a:ext>
            </a:extLst>
          </p:cNvPr>
          <p:cNvCxnSpPr>
            <a:stCxn id="21" idx="6"/>
            <a:endCxn id="28" idx="1"/>
          </p:cNvCxnSpPr>
          <p:nvPr/>
        </p:nvCxnSpPr>
        <p:spPr>
          <a:xfrm>
            <a:off x="5761037" y="3687187"/>
            <a:ext cx="1024466" cy="112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="" xmlns:a16="http://schemas.microsoft.com/office/drawing/2014/main" id="{C2AA6927-27DA-49A2-A5DB-62E340C9C60F}"/>
              </a:ext>
            </a:extLst>
          </p:cNvPr>
          <p:cNvGrpSpPr/>
          <p:nvPr/>
        </p:nvGrpSpPr>
        <p:grpSpPr>
          <a:xfrm>
            <a:off x="1643415" y="2784188"/>
            <a:ext cx="1670755" cy="1422288"/>
            <a:chOff x="1978378" y="2409155"/>
            <a:chExt cx="1670755" cy="1422288"/>
          </a:xfrm>
        </p:grpSpPr>
        <p:sp>
          <p:nvSpPr>
            <p:cNvPr id="25" name="矩形: 圆角 24">
              <a:extLst>
                <a:ext uri="{FF2B5EF4-FFF2-40B4-BE49-F238E27FC236}">
                  <a16:creationId xmlns="" xmlns:a16="http://schemas.microsoft.com/office/drawing/2014/main" id="{CE9CF171-38C3-49F3-92F9-89E07EEE1707}"/>
                </a:ext>
              </a:extLst>
            </p:cNvPr>
            <p:cNvSpPr/>
            <p:nvPr/>
          </p:nvSpPr>
          <p:spPr>
            <a:xfrm>
              <a:off x="1978378" y="2792865"/>
              <a:ext cx="1670755" cy="1038578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ea typeface="阿里巴巴普惠体" panose="00020600040101010101"/>
                </a:rPr>
                <a:t>HTML </a:t>
              </a:r>
              <a:r>
                <a:rPr lang="zh-CN" altLang="en-US" sz="1600">
                  <a:ea typeface="阿里巴巴普惠体" panose="00020600040101010101"/>
                </a:rPr>
                <a:t>代码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="" xmlns:a16="http://schemas.microsoft.com/office/drawing/2014/main" id="{7577E24D-4B68-47D2-B76D-9D9D3015B508}"/>
                </a:ext>
              </a:extLst>
            </p:cNvPr>
            <p:cNvSpPr txBox="1"/>
            <p:nvPr/>
          </p:nvSpPr>
          <p:spPr>
            <a:xfrm>
              <a:off x="2353733" y="240915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开发者</a:t>
              </a:r>
              <a:endParaRPr lang="zh-CN" altLang="en-US" sz="16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8D482D74-735F-4AB1-BCF5-5BD8D24240C4}"/>
              </a:ext>
            </a:extLst>
          </p:cNvPr>
          <p:cNvGrpSpPr/>
          <p:nvPr/>
        </p:nvGrpSpPr>
        <p:grpSpPr>
          <a:xfrm>
            <a:off x="6785503" y="2763821"/>
            <a:ext cx="1851378" cy="1487811"/>
            <a:chOff x="7120466" y="2388788"/>
            <a:chExt cx="1851378" cy="1487811"/>
          </a:xfrm>
        </p:grpSpPr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F6028BA1-F419-4EEF-B434-11B53540953A}"/>
                </a:ext>
              </a:extLst>
            </p:cNvPr>
            <p:cNvSpPr/>
            <p:nvPr/>
          </p:nvSpPr>
          <p:spPr>
            <a:xfrm>
              <a:off x="7120466" y="2770287"/>
              <a:ext cx="1851378" cy="1106312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ea typeface="阿里巴巴普惠体" panose="00020600040101010101"/>
                </a:rPr>
                <a:t>用户看到的界面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="" xmlns:a16="http://schemas.microsoft.com/office/drawing/2014/main" id="{83B0E69F-3024-4915-879F-E4E760B33B15}"/>
                </a:ext>
              </a:extLst>
            </p:cNvPr>
            <p:cNvSpPr txBox="1"/>
            <p:nvPr/>
          </p:nvSpPr>
          <p:spPr>
            <a:xfrm>
              <a:off x="7543453" y="238878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普通用户</a:t>
              </a:r>
              <a:endParaRPr lang="zh-CN" altLang="en-US" sz="16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="" xmlns:a16="http://schemas.microsoft.com/office/drawing/2014/main" id="{C418FF93-8FA2-4BB4-A221-BCED872FD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15" y="4413012"/>
            <a:ext cx="2573641" cy="149049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9B58A817-9AE2-4E4D-BFB6-CE861F123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13012"/>
            <a:ext cx="3862527" cy="168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437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</a:t>
            </a:r>
            <a:r>
              <a:rPr lang="en-US" altLang="zh-CN"/>
              <a:t>.HTML</a:t>
            </a:r>
            <a:r>
              <a:rPr lang="zh-CN" altLang="en-US"/>
              <a:t>基本结构与语法规范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目标：熟悉网页节本结构和语法规则，能正确使用骨干标签创建页面，并区分单双标签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en-US" altLang="zh-CN"/>
              <a:t>HTML</a:t>
            </a:r>
            <a:r>
              <a:rPr lang="zh-CN" altLang="en-US"/>
              <a:t>简介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en-US" altLang="zh-CN" b="1">
                <a:solidFill>
                  <a:srgbClr val="C00000"/>
                </a:solidFill>
              </a:rPr>
              <a:t>HTML</a:t>
            </a:r>
            <a:r>
              <a:rPr lang="zh-CN" altLang="en-US" b="1">
                <a:solidFill>
                  <a:srgbClr val="C00000"/>
                </a:solidFill>
              </a:rPr>
              <a:t>语法规范</a:t>
            </a:r>
            <a:endParaRPr lang="en-US" altLang="zh-CN" b="1">
              <a:solidFill>
                <a:srgbClr val="C00000"/>
              </a:solidFill>
            </a:endParaRP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网页基本结构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82377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</a:t>
            </a:r>
            <a:r>
              <a:rPr lang="en-US" altLang="zh-CN"/>
              <a:t>.HTML</a:t>
            </a:r>
            <a:r>
              <a:rPr lang="zh-CN" altLang="en-US"/>
              <a:t>基本结构与语法规范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目标：熟悉网页节本结构和语法规则，能正确使用骨干标签创建页面，并区分单双标签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en-US" altLang="zh-CN"/>
              <a:t>HTML</a:t>
            </a:r>
            <a:r>
              <a:rPr lang="zh-CN" altLang="en-US"/>
              <a:t>简介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en-US" altLang="zh-CN" b="1">
                <a:solidFill>
                  <a:srgbClr val="C00000"/>
                </a:solidFill>
              </a:rPr>
              <a:t>HTML</a:t>
            </a:r>
            <a:r>
              <a:rPr lang="zh-CN" altLang="en-US" b="1">
                <a:solidFill>
                  <a:srgbClr val="C00000"/>
                </a:solidFill>
              </a:rPr>
              <a:t>语法规范</a:t>
            </a:r>
            <a:endParaRPr lang="en-US" altLang="zh-CN" b="1">
              <a:solidFill>
                <a:srgbClr val="C00000"/>
              </a:solidFill>
            </a:endParaRPr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双标签与单标签</a:t>
            </a:r>
            <a:endParaRPr lang="en-US" altLang="zh-CN"/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标签之间的两种关系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网页基本结构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882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.HTML</a:t>
            </a:r>
            <a:r>
              <a:rPr lang="zh-CN" altLang="en-US"/>
              <a:t>基本结构与语法规范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2.HTML </a:t>
            </a:r>
            <a:r>
              <a:rPr lang="zh-CN" altLang="en-US"/>
              <a:t>语法规范 </a:t>
            </a:r>
            <a:r>
              <a:rPr lang="en-US" altLang="zh-CN"/>
              <a:t>- </a:t>
            </a:r>
            <a:r>
              <a:rPr lang="zh-CN" altLang="en-US"/>
              <a:t>单标签和双标签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6742175" cy="2473134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ea typeface="阿里巴巴普惠体" panose="00020600040101010101"/>
              </a:rPr>
              <a:t>HTML </a:t>
            </a:r>
            <a:r>
              <a:rPr lang="zh-CN" altLang="en-US" dirty="0">
                <a:ea typeface="阿里巴巴普惠体" panose="00020600040101010101"/>
              </a:rPr>
              <a:t>是一种</a:t>
            </a:r>
            <a:r>
              <a:rPr lang="zh-CN" altLang="en-US" b="1" dirty="0">
                <a:ea typeface="阿里巴巴普惠体" panose="00020600040101010101"/>
              </a:rPr>
              <a:t>超文本标记语言</a:t>
            </a:r>
            <a:r>
              <a:rPr lang="zh-CN" altLang="en-US" dirty="0">
                <a:ea typeface="阿里巴巴普惠体" panose="00020600040101010101"/>
              </a:rPr>
              <a:t>，由固定的 </a:t>
            </a:r>
            <a:r>
              <a:rPr lang="en-US" altLang="zh-CN" dirty="0">
                <a:ea typeface="阿里巴巴普惠体" panose="00020600040101010101"/>
              </a:rPr>
              <a:t>HTML</a:t>
            </a:r>
            <a:r>
              <a:rPr lang="zh-CN" altLang="en-US" dirty="0">
                <a:ea typeface="阿里巴巴普惠体" panose="00020600040101010101"/>
              </a:rPr>
              <a:t>标签 组成</a:t>
            </a:r>
            <a:endParaRPr lang="en-US" altLang="zh-CN" dirty="0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ea typeface="阿里巴巴普惠体" panose="00020600040101010101"/>
              </a:rPr>
              <a:t>HTML</a:t>
            </a:r>
            <a:r>
              <a:rPr lang="zh-CN" altLang="en-US" dirty="0">
                <a:ea typeface="阿里巴巴普惠体" panose="00020600040101010101"/>
              </a:rPr>
              <a:t>标签 分两种：</a:t>
            </a:r>
            <a:endParaRPr lang="en-US" altLang="zh-CN" dirty="0">
              <a:ea typeface="阿里巴巴普惠体" panose="00020600040101010101"/>
            </a:endParaRPr>
          </a:p>
          <a:p>
            <a:pPr lvl="1">
              <a:buFontTx/>
              <a:buChar char="-"/>
            </a:pPr>
            <a:r>
              <a:rPr lang="zh-CN" altLang="en-US" b="1" dirty="0">
                <a:ea typeface="阿里巴巴普惠体" panose="00020600040101010101"/>
              </a:rPr>
              <a:t>双标签</a:t>
            </a:r>
            <a:r>
              <a:rPr lang="zh-CN" altLang="en-US" dirty="0">
                <a:ea typeface="阿里巴巴普惠体" panose="00020600040101010101"/>
              </a:rPr>
              <a:t>：标签成对出现的，如：</a:t>
            </a:r>
            <a:endParaRPr lang="en-US" altLang="zh-CN" dirty="0">
              <a:ea typeface="阿里巴巴普惠体" panose="00020600040101010101"/>
            </a:endParaRPr>
          </a:p>
          <a:p>
            <a:pPr lvl="1">
              <a:buFontTx/>
              <a:buChar char="-"/>
            </a:pPr>
            <a:r>
              <a:rPr lang="zh-CN" altLang="en-US" b="1" dirty="0">
                <a:ea typeface="阿里巴巴普惠体" panose="00020600040101010101"/>
              </a:rPr>
              <a:t>单标签</a:t>
            </a:r>
            <a:r>
              <a:rPr lang="zh-CN" altLang="en-US" dirty="0">
                <a:ea typeface="阿里巴巴普惠体" panose="00020600040101010101"/>
              </a:rPr>
              <a:t>：有些特殊的标签必须是单个出现，如：</a:t>
            </a:r>
            <a:endParaRPr lang="en-US" altLang="zh-CN" dirty="0">
              <a:ea typeface="阿里巴巴普惠体" panose="00020600040101010101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063F44BF-C8C2-4566-84AB-F3A0D51BBBD7}"/>
              </a:ext>
            </a:extLst>
          </p:cNvPr>
          <p:cNvGrpSpPr/>
          <p:nvPr/>
        </p:nvGrpSpPr>
        <p:grpSpPr>
          <a:xfrm>
            <a:off x="4441446" y="2802992"/>
            <a:ext cx="1420945" cy="345382"/>
            <a:chOff x="4450925" y="3216730"/>
            <a:chExt cx="1420945" cy="345382"/>
          </a:xfrm>
        </p:grpSpPr>
        <p:sp>
          <p:nvSpPr>
            <p:cNvPr id="14" name="矩形 13">
              <a:extLst>
                <a:ext uri="{FF2B5EF4-FFF2-40B4-BE49-F238E27FC236}">
                  <a16:creationId xmlns="" xmlns:a16="http://schemas.microsoft.com/office/drawing/2014/main" id="{1738F376-2704-4B40-9D58-3B34BF2D78E4}"/>
                </a:ext>
              </a:extLst>
            </p:cNvPr>
            <p:cNvSpPr/>
            <p:nvPr/>
          </p:nvSpPr>
          <p:spPr>
            <a:xfrm>
              <a:off x="4450925" y="3266678"/>
              <a:ext cx="1420945" cy="295434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60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阿里巴巴普惠体" panose="00020600040101010101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1C54DD3D-1FBE-4F9E-9ADB-A11684E1EB1E}"/>
                </a:ext>
              </a:extLst>
            </p:cNvPr>
            <p:cNvSpPr/>
            <p:nvPr/>
          </p:nvSpPr>
          <p:spPr>
            <a:xfrm>
              <a:off x="4492100" y="3216730"/>
              <a:ext cx="137977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>
                  <a:ea typeface="阿里巴巴普惠体" panose="00020600040101010101"/>
                </a:rPr>
                <a:t>&lt;title&gt;&lt;/title&gt;</a:t>
              </a:r>
              <a:endParaRPr lang="zh-CN" altLang="en-US" sz="1600">
                <a:ea typeface="阿里巴巴普惠体" panose="00020600040101010101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F13B6762-60D3-49ED-8D35-322ED2D1DD97}"/>
              </a:ext>
            </a:extLst>
          </p:cNvPr>
          <p:cNvGrpSpPr/>
          <p:nvPr/>
        </p:nvGrpSpPr>
        <p:grpSpPr>
          <a:xfrm>
            <a:off x="5862389" y="3128946"/>
            <a:ext cx="873022" cy="338554"/>
            <a:chOff x="5808980" y="3573062"/>
            <a:chExt cx="971854" cy="338554"/>
          </a:xfrm>
        </p:grpSpPr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176E8567-7DFF-4D96-A73F-47B9B38E438C}"/>
                </a:ext>
              </a:extLst>
            </p:cNvPr>
            <p:cNvSpPr/>
            <p:nvPr/>
          </p:nvSpPr>
          <p:spPr>
            <a:xfrm>
              <a:off x="5808980" y="3610011"/>
              <a:ext cx="911794" cy="295434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60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阿里巴巴普惠体" panose="00020600040101010101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E950CB86-9BDD-4172-BFB7-E7D51B59487D}"/>
                </a:ext>
              </a:extLst>
            </p:cNvPr>
            <p:cNvSpPr/>
            <p:nvPr/>
          </p:nvSpPr>
          <p:spPr>
            <a:xfrm>
              <a:off x="5815076" y="3573062"/>
              <a:ext cx="9657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smtClean="0">
                  <a:ea typeface="阿里巴巴普惠体" panose="00020600040101010101"/>
                </a:rPr>
                <a:t>&lt;</a:t>
              </a:r>
              <a:r>
                <a:rPr lang="en-US" altLang="zh-CN" sz="1600" dirty="0" err="1" smtClean="0">
                  <a:ea typeface="阿里巴巴普惠体" panose="00020600040101010101"/>
                </a:rPr>
                <a:t>img</a:t>
              </a:r>
              <a:r>
                <a:rPr lang="en-US" altLang="zh-CN" sz="1600" dirty="0" smtClean="0">
                  <a:ea typeface="阿里巴巴普惠体" panose="00020600040101010101"/>
                </a:rPr>
                <a:t>  /&gt;</a:t>
              </a:r>
              <a:endParaRPr lang="zh-CN" altLang="en-US" sz="1600" dirty="0">
                <a:ea typeface="阿里巴巴普惠体" panose="0002060004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0263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.HTML</a:t>
            </a:r>
            <a:r>
              <a:rPr lang="zh-CN" altLang="en-US"/>
              <a:t>基本结构与语法规范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2.HTML </a:t>
            </a:r>
            <a:r>
              <a:rPr lang="zh-CN" altLang="en-US"/>
              <a:t>语法规范 </a:t>
            </a:r>
            <a:r>
              <a:rPr lang="en-US" altLang="zh-CN"/>
              <a:t>- </a:t>
            </a:r>
            <a:r>
              <a:rPr lang="zh-CN" altLang="en-US"/>
              <a:t>标签关系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464654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标签有两种关系：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5" name="TextBox 37">
            <a:extLst>
              <a:ext uri="{FF2B5EF4-FFF2-40B4-BE49-F238E27FC236}">
                <a16:creationId xmlns="" xmlns:a16="http://schemas.microsoft.com/office/drawing/2014/main" id="{2AAF07AD-970D-46F7-B4A5-172F12D7CEB5}"/>
              </a:ext>
            </a:extLst>
          </p:cNvPr>
          <p:cNvSpPr txBox="1"/>
          <p:nvPr/>
        </p:nvSpPr>
        <p:spPr>
          <a:xfrm>
            <a:off x="1917701" y="2453792"/>
            <a:ext cx="3439160" cy="37741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阿里巴巴普惠体" panose="00020600040101010101"/>
              </a:rPr>
              <a:t>包含关系</a:t>
            </a:r>
            <a:r>
              <a:rPr lang="en-US" altLang="zh-CN" sz="1400" b="1">
                <a:solidFill>
                  <a:srgbClr val="C00000"/>
                </a:solidFill>
                <a:latin typeface="微软雅黑" panose="020B0503020204020204" pitchFamily="34" charset="-122"/>
                <a:ea typeface="阿里巴巴普惠体" panose="00020600040101010101"/>
              </a:rPr>
              <a:t>(</a:t>
            </a:r>
            <a:r>
              <a: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阿里巴巴普惠体" panose="00020600040101010101"/>
              </a:rPr>
              <a:t>父子</a:t>
            </a:r>
            <a:r>
              <a:rPr lang="en-US" altLang="zh-CN" sz="1400" b="1">
                <a:solidFill>
                  <a:srgbClr val="C00000"/>
                </a:solidFill>
                <a:latin typeface="微软雅黑" panose="020B0503020204020204" pitchFamily="34" charset="-122"/>
                <a:ea typeface="阿里巴巴普惠体" panose="00020600040101010101"/>
              </a:rPr>
              <a:t>)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阿里巴巴普惠体" panose="00020600040101010101"/>
            </a:endParaRPr>
          </a:p>
        </p:txBody>
      </p:sp>
      <p:sp>
        <p:nvSpPr>
          <p:cNvPr id="6" name="TextBox 31">
            <a:extLst>
              <a:ext uri="{FF2B5EF4-FFF2-40B4-BE49-F238E27FC236}">
                <a16:creationId xmlns="" xmlns:a16="http://schemas.microsoft.com/office/drawing/2014/main" id="{F338078A-B79A-463C-8806-637615A1EC27}"/>
              </a:ext>
            </a:extLst>
          </p:cNvPr>
          <p:cNvSpPr txBox="1"/>
          <p:nvPr/>
        </p:nvSpPr>
        <p:spPr>
          <a:xfrm>
            <a:off x="5883911" y="2453792"/>
            <a:ext cx="3153410" cy="37741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阿里巴巴普惠体" panose="00020600040101010101"/>
              </a:rPr>
              <a:t>并列关系</a:t>
            </a:r>
            <a:r>
              <a:rPr lang="en-US" altLang="zh-CN" sz="1400" b="1">
                <a:solidFill>
                  <a:srgbClr val="C00000"/>
                </a:solidFill>
                <a:latin typeface="微软雅黑" panose="020B0503020204020204" pitchFamily="34" charset="-122"/>
                <a:ea typeface="阿里巴巴普惠体" panose="00020600040101010101"/>
              </a:rPr>
              <a:t>(</a:t>
            </a:r>
            <a:r>
              <a:rPr lang="zh-CN" altLang="en-US" sz="1400" b="1">
                <a:solidFill>
                  <a:srgbClr val="C00000"/>
                </a:solidFill>
                <a:latin typeface="微软雅黑" panose="020B0503020204020204" pitchFamily="34" charset="-122"/>
                <a:ea typeface="阿里巴巴普惠体" panose="00020600040101010101"/>
              </a:rPr>
              <a:t>兄弟</a:t>
            </a:r>
            <a:r>
              <a:rPr lang="en-US" altLang="zh-CN" sz="1400" b="1">
                <a:solidFill>
                  <a:srgbClr val="C00000"/>
                </a:solidFill>
                <a:latin typeface="微软雅黑" panose="020B0503020204020204" pitchFamily="34" charset="-122"/>
                <a:ea typeface="阿里巴巴普惠体" panose="00020600040101010101"/>
              </a:rPr>
              <a:t>)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阿里巴巴普惠体" panose="00020600040101010101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="" xmlns:a16="http://schemas.microsoft.com/office/drawing/2014/main" id="{AEC83A54-856E-49CD-AD17-F31B3B3B0885}"/>
              </a:ext>
            </a:extLst>
          </p:cNvPr>
          <p:cNvCxnSpPr/>
          <p:nvPr/>
        </p:nvCxnSpPr>
        <p:spPr>
          <a:xfrm>
            <a:off x="5356860" y="2540152"/>
            <a:ext cx="0" cy="30867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899BD3D8-E074-4B07-A6F2-FA3017FC54D3}"/>
              </a:ext>
            </a:extLst>
          </p:cNvPr>
          <p:cNvGrpSpPr/>
          <p:nvPr/>
        </p:nvGrpSpPr>
        <p:grpSpPr>
          <a:xfrm>
            <a:off x="1959610" y="2903372"/>
            <a:ext cx="2870200" cy="794385"/>
            <a:chOff x="1959610" y="3088005"/>
            <a:chExt cx="2870200" cy="794385"/>
          </a:xfrm>
        </p:grpSpPr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2C48BBF5-B5D2-417E-8977-48EE0AD67A2A}"/>
                </a:ext>
              </a:extLst>
            </p:cNvPr>
            <p:cNvSpPr/>
            <p:nvPr/>
          </p:nvSpPr>
          <p:spPr>
            <a:xfrm>
              <a:off x="1959610" y="3088005"/>
              <a:ext cx="2870200" cy="794385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00" b="0" i="0" u="none" strike="noStrike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阿里巴巴普惠体" panose="00020600040101010101"/>
                  <a:cs typeface="Courier New" panose="02070309020205020404" pitchFamily="49" charset="0"/>
                  <a:sym typeface="+mn-ea"/>
                </a:rPr>
                <a:t> </a:t>
              </a:r>
              <a:endParaRPr kumimoji="0" sz="110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阿里巴巴普惠体" panose="00020600040101010101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926F0ED3-A19B-4BC3-92FE-F3107F191D52}"/>
                </a:ext>
              </a:extLst>
            </p:cNvPr>
            <p:cNvSpPr/>
            <p:nvPr/>
          </p:nvSpPr>
          <p:spPr>
            <a:xfrm>
              <a:off x="2045335" y="3101561"/>
              <a:ext cx="234569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head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title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title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head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B16335FB-4D76-4F65-927B-E3009B65BF22}"/>
              </a:ext>
            </a:extLst>
          </p:cNvPr>
          <p:cNvGrpSpPr/>
          <p:nvPr/>
        </p:nvGrpSpPr>
        <p:grpSpPr>
          <a:xfrm>
            <a:off x="5883911" y="2903372"/>
            <a:ext cx="2870200" cy="794385"/>
            <a:chOff x="5815330" y="3088005"/>
            <a:chExt cx="2870200" cy="794385"/>
          </a:xfrm>
        </p:grpSpPr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0168AAB6-0E70-44C3-A3CF-27E6E9012D10}"/>
                </a:ext>
              </a:extLst>
            </p:cNvPr>
            <p:cNvSpPr/>
            <p:nvPr/>
          </p:nvSpPr>
          <p:spPr>
            <a:xfrm>
              <a:off x="5815330" y="3088005"/>
              <a:ext cx="2870200" cy="794385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00" b="0" i="0" u="none" strike="noStrike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ea typeface="阿里巴巴普惠体" panose="00020600040101010101"/>
                  <a:cs typeface="Courier New" panose="02070309020205020404" pitchFamily="49" charset="0"/>
                  <a:sym typeface="+mn-ea"/>
                </a:rPr>
                <a:t> </a:t>
              </a:r>
              <a:endParaRPr kumimoji="0" lang="en-US" altLang="zh-CN" sz="110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阿里巴巴普惠体" panose="00020600040101010101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="" xmlns:a16="http://schemas.microsoft.com/office/drawing/2014/main" id="{FBC09616-417A-4F32-9560-31D0316E2263}"/>
                </a:ext>
              </a:extLst>
            </p:cNvPr>
            <p:cNvSpPr/>
            <p:nvPr/>
          </p:nvSpPr>
          <p:spPr>
            <a:xfrm>
              <a:off x="5908675" y="3178505"/>
              <a:ext cx="20954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6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head</a:t>
              </a:r>
              <a:r>
                <a:rPr lang="en-US" altLang="zh-CN" sz="16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&gt;&lt;/</a:t>
              </a:r>
              <a:r>
                <a:rPr lang="en-US" altLang="zh-CN" sz="16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head</a:t>
              </a:r>
              <a:r>
                <a:rPr lang="en-US" altLang="zh-CN" sz="16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6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6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6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body</a:t>
              </a:r>
              <a:r>
                <a:rPr lang="en-US" altLang="zh-CN" sz="16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&gt;&lt;/</a:t>
              </a:r>
              <a:r>
                <a:rPr lang="en-US" altLang="zh-CN" sz="16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body</a:t>
              </a:r>
              <a:r>
                <a:rPr lang="en-US" altLang="zh-CN" sz="16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6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0119E8D9-DA71-4CC0-8468-7B93D5A6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75" y="3811320"/>
            <a:ext cx="1948833" cy="243396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95DD5A02-97F7-40FD-99F1-8D485F15D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330" y="3825529"/>
            <a:ext cx="3140687" cy="22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103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</a:t>
            </a:r>
            <a:r>
              <a:rPr lang="en-US" altLang="zh-CN"/>
              <a:t>.HTML</a:t>
            </a:r>
            <a:r>
              <a:rPr lang="zh-CN" altLang="en-US"/>
              <a:t>基本结构与语法规范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目标：熟悉网页节本结构和语法规则，能正确使用骨干标签创建页面，并区分单双标签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en-US" altLang="zh-CN"/>
              <a:t>HTML</a:t>
            </a:r>
            <a:r>
              <a:rPr lang="zh-CN" altLang="en-US"/>
              <a:t>简介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en-US" altLang="zh-CN"/>
              <a:t>HTML</a:t>
            </a:r>
            <a:r>
              <a:rPr lang="zh-CN" altLang="en-US"/>
              <a:t>语法规范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网页基本结构</a:t>
            </a:r>
            <a:endParaRPr lang="en-US" altLang="zh-CN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1652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</a:t>
            </a:r>
            <a:r>
              <a:rPr lang="en-US" altLang="zh-CN"/>
              <a:t>.HTML</a:t>
            </a:r>
            <a:r>
              <a:rPr lang="zh-CN" altLang="en-US"/>
              <a:t>基本结构与语法规范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3.HTML</a:t>
            </a:r>
            <a:r>
              <a:rPr lang="zh-CN" altLang="en-US"/>
              <a:t>的基本结构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每个网页都会有一个基本的结构标签（骨干标签） ，咱们先来写一个试试</a:t>
            </a:r>
            <a:endParaRPr lang="en-US" altLang="zh-CN">
              <a:ea typeface="阿里巴巴普惠体" panose="00020600040101010101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8916CA43-C675-4A73-B018-7024C552B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80" y="2806703"/>
            <a:ext cx="9438095" cy="244761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07457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</a:t>
            </a:r>
            <a:r>
              <a:rPr lang="en-US" altLang="zh-CN"/>
              <a:t>.HTML</a:t>
            </a:r>
            <a:r>
              <a:rPr lang="zh-CN" altLang="en-US"/>
              <a:t>基本结构与语法规范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3.HTML</a:t>
            </a:r>
            <a:r>
              <a:rPr lang="zh-CN" altLang="en-US"/>
              <a:t>的基本结构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23416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ea typeface="阿里巴巴普惠体" panose="00020600040101010101"/>
              </a:rPr>
              <a:t>每个网页都会有一个基本的结构标签（骨干标签） ，咱们先来写一个试试</a:t>
            </a:r>
            <a:endParaRPr lang="en-US" altLang="zh-CN" dirty="0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ea typeface="阿里巴巴普惠体" panose="00020600040101010101"/>
              </a:rPr>
              <a:t>步骤：</a:t>
            </a:r>
            <a:endParaRPr lang="en-US" altLang="zh-CN" dirty="0">
              <a:ea typeface="阿里巴巴普惠体" panose="00020600040101010101"/>
            </a:endParaRPr>
          </a:p>
          <a:p>
            <a:pPr lvl="1">
              <a:buFontTx/>
              <a:buChar char="-"/>
            </a:pPr>
            <a:r>
              <a:rPr lang="zh-CN" altLang="en-US" dirty="0">
                <a:ea typeface="阿里巴巴普惠体" panose="00020600040101010101"/>
              </a:rPr>
              <a:t>新建 </a:t>
            </a:r>
            <a:r>
              <a:rPr lang="en-US" altLang="zh-CN" dirty="0" smtClean="0">
                <a:ea typeface="阿里巴巴普惠体" panose="00020600040101010101"/>
              </a:rPr>
              <a:t>HTML</a:t>
            </a:r>
            <a:r>
              <a:rPr lang="zh-CN" altLang="en-US" dirty="0" smtClean="0">
                <a:ea typeface="阿里巴巴普惠体" panose="00020600040101010101"/>
              </a:rPr>
              <a:t>文件夹</a:t>
            </a:r>
            <a:endParaRPr lang="en-US" altLang="zh-CN" dirty="0">
              <a:ea typeface="阿里巴巴普惠体" panose="00020600040101010101"/>
            </a:endParaRPr>
          </a:p>
          <a:p>
            <a:pPr lvl="2"/>
            <a:r>
              <a:rPr lang="zh-CN" altLang="en-US" dirty="0">
                <a:ea typeface="阿里巴巴普惠体" panose="00020600040101010101"/>
              </a:rPr>
              <a:t>保存 黑马程序员官网 图标 </a:t>
            </a:r>
            <a:r>
              <a:rPr lang="en-US" altLang="zh-CN" dirty="0">
                <a:ea typeface="阿里巴巴普惠体" panose="00020600040101010101"/>
              </a:rPr>
              <a:t>(logo.png) </a:t>
            </a:r>
            <a:r>
              <a:rPr lang="zh-CN" altLang="en-US" dirty="0">
                <a:ea typeface="阿里巴巴普惠体" panose="00020600040101010101"/>
              </a:rPr>
              <a:t>到 </a:t>
            </a:r>
            <a:r>
              <a:rPr lang="en-US" altLang="zh-CN" dirty="0" smtClean="0">
                <a:ea typeface="阿里巴巴普惠体" panose="00020600040101010101"/>
              </a:rPr>
              <a:t>HTML</a:t>
            </a:r>
            <a:r>
              <a:rPr lang="zh-CN" altLang="en-US" dirty="0" smtClean="0">
                <a:ea typeface="阿里巴巴普惠体" panose="00020600040101010101"/>
              </a:rPr>
              <a:t>文件夹</a:t>
            </a:r>
            <a:r>
              <a:rPr lang="zh-CN" altLang="en-US" dirty="0">
                <a:ea typeface="阿里巴巴普惠体" panose="00020600040101010101"/>
              </a:rPr>
              <a:t>中</a:t>
            </a:r>
            <a:endParaRPr lang="en-US" altLang="zh-CN" dirty="0">
              <a:ea typeface="阿里巴巴普惠体" panose="00020600040101010101"/>
            </a:endParaRPr>
          </a:p>
          <a:p>
            <a:pPr lvl="2"/>
            <a:r>
              <a:rPr lang="zh-CN" altLang="en-US" dirty="0">
                <a:ea typeface="阿里巴巴普惠体" panose="00020600040101010101"/>
              </a:rPr>
              <a:t>新建 </a:t>
            </a:r>
            <a:r>
              <a:rPr lang="en-US" altLang="zh-CN" dirty="0">
                <a:ea typeface="阿里巴巴普惠体" panose="00020600040101010101"/>
              </a:rPr>
              <a:t>first.html </a:t>
            </a:r>
            <a:r>
              <a:rPr lang="zh-CN" altLang="en-US" dirty="0">
                <a:ea typeface="阿里巴巴普惠体" panose="00020600040101010101"/>
              </a:rPr>
              <a:t>文件，保存到 </a:t>
            </a:r>
            <a:r>
              <a:rPr lang="en-US" altLang="zh-CN" dirty="0" smtClean="0">
                <a:ea typeface="阿里巴巴普惠体" panose="00020600040101010101"/>
              </a:rPr>
              <a:t>HTML</a:t>
            </a:r>
            <a:r>
              <a:rPr lang="zh-CN" altLang="en-US" dirty="0" smtClean="0">
                <a:ea typeface="阿里巴巴普惠体" panose="00020600040101010101"/>
              </a:rPr>
              <a:t>文件夹</a:t>
            </a:r>
            <a:r>
              <a:rPr lang="zh-CN" altLang="en-US" dirty="0">
                <a:ea typeface="阿里巴巴普惠体" panose="00020600040101010101"/>
              </a:rPr>
              <a:t>中</a:t>
            </a:r>
            <a:endParaRPr lang="en-US" altLang="zh-CN" dirty="0">
              <a:ea typeface="阿里巴巴普惠体" panose="00020600040101010101"/>
            </a:endParaRPr>
          </a:p>
          <a:p>
            <a:pPr lvl="2"/>
            <a:r>
              <a:rPr lang="zh-CN" altLang="en-US" dirty="0">
                <a:ea typeface="阿里巴巴普惠体" panose="00020600040101010101"/>
              </a:rPr>
              <a:t>用 记事本 打开，并输入如下代码</a:t>
            </a:r>
            <a:endParaRPr lang="en-US" altLang="zh-CN" dirty="0">
              <a:ea typeface="阿里巴巴普惠体" panose="00020600040101010101"/>
            </a:endParaRPr>
          </a:p>
          <a:p>
            <a:pPr lvl="2"/>
            <a:r>
              <a:rPr lang="zh-CN" altLang="en-US" dirty="0">
                <a:ea typeface="阿里巴巴普惠体" panose="00020600040101010101"/>
              </a:rPr>
              <a:t>双击 这个文件，系统会用浏览器自动打开它</a:t>
            </a:r>
            <a:endParaRPr lang="en-US" altLang="zh-CN" dirty="0">
              <a:ea typeface="阿里巴巴普惠体" panose="00020600040101010101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EE1F01FD-E8DB-4448-B204-E385B6F8D469}"/>
              </a:ext>
            </a:extLst>
          </p:cNvPr>
          <p:cNvGrpSpPr/>
          <p:nvPr/>
        </p:nvGrpSpPr>
        <p:grpSpPr>
          <a:xfrm>
            <a:off x="5019268" y="4386010"/>
            <a:ext cx="5905500" cy="2235200"/>
            <a:chOff x="1625600" y="3513667"/>
            <a:chExt cx="5905500" cy="2235200"/>
          </a:xfrm>
        </p:grpSpPr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A73C6CF2-0DDD-43FE-B271-8A9E283A4B07}"/>
                </a:ext>
              </a:extLst>
            </p:cNvPr>
            <p:cNvSpPr/>
            <p:nvPr/>
          </p:nvSpPr>
          <p:spPr>
            <a:xfrm>
              <a:off x="1625600" y="3513667"/>
              <a:ext cx="5905500" cy="2235200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810D353F-8EE6-46A3-8EC4-392B8544C237}"/>
                </a:ext>
              </a:extLst>
            </p:cNvPr>
            <p:cNvSpPr/>
            <p:nvPr/>
          </p:nvSpPr>
          <p:spPr>
            <a:xfrm>
              <a:off x="1752600" y="3587985"/>
              <a:ext cx="5401733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 dirty="0">
                  <a:solidFill>
                    <a:srgbClr val="2196F3"/>
                  </a:solidFill>
                  <a:latin typeface="Fira Code,Consolas,  Courier New"/>
                </a:rPr>
                <a:t>html</a:t>
              </a:r>
              <a:r>
                <a:rPr lang="en-US" altLang="zh-CN" sz="1400" dirty="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dirty="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 dirty="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 dirty="0">
                  <a:solidFill>
                    <a:srgbClr val="2196F3"/>
                  </a:solidFill>
                  <a:latin typeface="Fira Code,Consolas,  Courier New"/>
                </a:rPr>
                <a:t>head</a:t>
              </a:r>
              <a:r>
                <a:rPr lang="en-US" altLang="zh-CN" sz="1400" dirty="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dirty="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 dirty="0">
                  <a:solidFill>
                    <a:srgbClr val="9E9E9E"/>
                  </a:solidFill>
                  <a:latin typeface="Fira Code,Consolas,  Courier New"/>
                </a:rPr>
                <a:t>    </a:t>
              </a:r>
              <a:r>
                <a:rPr lang="en-US" altLang="zh-CN" sz="1400" dirty="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 dirty="0">
                  <a:solidFill>
                    <a:srgbClr val="2196F3"/>
                  </a:solidFill>
                  <a:latin typeface="Fira Code,Consolas,  Courier New"/>
                </a:rPr>
                <a:t>title</a:t>
              </a:r>
              <a:r>
                <a:rPr lang="en-US" altLang="zh-CN" sz="1400" dirty="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zh-CN" altLang="en-US" sz="1400" dirty="0">
                  <a:solidFill>
                    <a:srgbClr val="9E9E9E"/>
                  </a:solidFill>
                  <a:latin typeface="Fira Code,Consolas,  Courier New"/>
                </a:rPr>
                <a:t>我的第一个</a:t>
              </a:r>
              <a:r>
                <a:rPr lang="en-US" altLang="zh-CN" sz="1400" dirty="0">
                  <a:solidFill>
                    <a:srgbClr val="9E9E9E"/>
                  </a:solidFill>
                  <a:latin typeface="Fira Code,Consolas,  Courier New"/>
                </a:rPr>
                <a:t>HTML</a:t>
              </a:r>
              <a:r>
                <a:rPr lang="zh-CN" altLang="en-US" sz="1400" dirty="0">
                  <a:solidFill>
                    <a:srgbClr val="9E9E9E"/>
                  </a:solidFill>
                  <a:latin typeface="Fira Code,Consolas,  Courier New"/>
                </a:rPr>
                <a:t>文件</a:t>
              </a:r>
              <a:r>
                <a:rPr lang="en-US" altLang="zh-CN" sz="1400" dirty="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 dirty="0">
                  <a:solidFill>
                    <a:srgbClr val="2196F3"/>
                  </a:solidFill>
                  <a:latin typeface="Fira Code,Consolas,  Courier New"/>
                </a:rPr>
                <a:t>title</a:t>
              </a:r>
              <a:r>
                <a:rPr lang="en-US" altLang="zh-CN" sz="1400" dirty="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dirty="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 dirty="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 dirty="0">
                  <a:solidFill>
                    <a:srgbClr val="2196F3"/>
                  </a:solidFill>
                  <a:latin typeface="Fira Code,Consolas,  Courier New"/>
                </a:rPr>
                <a:t>head</a:t>
              </a:r>
              <a:r>
                <a:rPr lang="en-US" altLang="zh-CN" sz="1400" dirty="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dirty="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 dirty="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 dirty="0">
                  <a:solidFill>
                    <a:srgbClr val="2196F3"/>
                  </a:solidFill>
                  <a:latin typeface="Fira Code,Consolas,  Courier New"/>
                </a:rPr>
                <a:t>body</a:t>
              </a:r>
              <a:r>
                <a:rPr lang="en-US" altLang="zh-CN" sz="1400" dirty="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dirty="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 dirty="0">
                  <a:solidFill>
                    <a:srgbClr val="9E9E9E"/>
                  </a:solidFill>
                  <a:latin typeface="Fira Code,Consolas,  Courier New"/>
                </a:rPr>
                <a:t>    </a:t>
              </a:r>
              <a:r>
                <a:rPr lang="en-US" altLang="zh-CN" sz="1400" dirty="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 dirty="0" err="1">
                  <a:solidFill>
                    <a:srgbClr val="2196F3"/>
                  </a:solidFill>
                  <a:latin typeface="Fira Code,Consolas,  Courier New"/>
                </a:rPr>
                <a:t>img</a:t>
              </a:r>
              <a:r>
                <a:rPr lang="en-US" altLang="zh-CN" sz="1400" dirty="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 dirty="0" err="1">
                  <a:solidFill>
                    <a:srgbClr val="00BCD4"/>
                  </a:solidFill>
                  <a:latin typeface="Fira Code,Consolas,  Courier New"/>
                </a:rPr>
                <a:t>src</a:t>
              </a:r>
              <a:r>
                <a:rPr lang="en-US" altLang="zh-CN" sz="1400" dirty="0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 sz="1400" dirty="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"logo.png"</a:t>
              </a:r>
              <a:r>
                <a:rPr lang="en-US" altLang="zh-CN" sz="1400" dirty="0">
                  <a:solidFill>
                    <a:srgbClr val="607D8B"/>
                  </a:solidFill>
                  <a:latin typeface="Fira Code,Consolas,  Courier New"/>
                </a:rPr>
                <a:t>/&gt;</a:t>
              </a:r>
              <a:endParaRPr lang="en-US" altLang="zh-CN" sz="1400" dirty="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 dirty="0">
                  <a:solidFill>
                    <a:srgbClr val="9E9E9E"/>
                  </a:solidFill>
                  <a:latin typeface="Fira Code,Consolas,  Courier New"/>
                </a:rPr>
                <a:t>    </a:t>
              </a:r>
              <a:r>
                <a:rPr lang="en-US" altLang="zh-CN" sz="1400" dirty="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 dirty="0">
                  <a:solidFill>
                    <a:srgbClr val="2196F3"/>
                  </a:solidFill>
                  <a:latin typeface="Fira Code,Consolas,  Courier New"/>
                </a:rPr>
                <a:t>h1</a:t>
              </a:r>
              <a:r>
                <a:rPr lang="en-US" altLang="zh-CN" sz="1400" dirty="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zh-CN" altLang="en-US" sz="1400" dirty="0">
                  <a:solidFill>
                    <a:srgbClr val="9E9E9E"/>
                  </a:solidFill>
                  <a:latin typeface="Fira Code,Consolas,  Courier New"/>
                </a:rPr>
                <a:t>黑马程序员，一样的教育，不一样的品质</a:t>
              </a:r>
              <a:r>
                <a:rPr lang="en-US" altLang="zh-CN" sz="1400" dirty="0">
                  <a:solidFill>
                    <a:srgbClr val="9E9E9E"/>
                  </a:solidFill>
                  <a:latin typeface="Fira Code,Consolas,  Courier New"/>
                </a:rPr>
                <a:t>~~</a:t>
              </a:r>
              <a:r>
                <a:rPr lang="zh-CN" altLang="en-US" sz="1400" dirty="0">
                  <a:solidFill>
                    <a:srgbClr val="9E9E9E"/>
                  </a:solidFill>
                  <a:latin typeface="Fira Code,Consolas,  Courier New"/>
                </a:rPr>
                <a:t>！</a:t>
              </a:r>
              <a:r>
                <a:rPr lang="en-US" altLang="zh-CN" sz="1400" dirty="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 dirty="0">
                  <a:solidFill>
                    <a:srgbClr val="2196F3"/>
                  </a:solidFill>
                  <a:latin typeface="Fira Code,Consolas,  Courier New"/>
                </a:rPr>
                <a:t>h1</a:t>
              </a:r>
              <a:r>
                <a:rPr lang="en-US" altLang="zh-CN" sz="1400" dirty="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dirty="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 dirty="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 dirty="0">
                  <a:solidFill>
                    <a:srgbClr val="2196F3"/>
                  </a:solidFill>
                  <a:latin typeface="Fira Code,Consolas,  Courier New"/>
                </a:rPr>
                <a:t>body</a:t>
              </a:r>
              <a:r>
                <a:rPr lang="en-US" altLang="zh-CN" sz="1400" dirty="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dirty="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 dirty="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 dirty="0">
                  <a:solidFill>
                    <a:srgbClr val="2196F3"/>
                  </a:solidFill>
                  <a:latin typeface="Fira Code,Consolas,  Courier New"/>
                </a:rPr>
                <a:t>html</a:t>
              </a:r>
              <a:r>
                <a:rPr lang="en-US" altLang="zh-CN" sz="1400" dirty="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b="0" dirty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EC690397-A5BF-47C5-8642-F3A7CC7F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398" y="4386010"/>
            <a:ext cx="2200000" cy="14761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168" y="2356338"/>
            <a:ext cx="3980832" cy="14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612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3F582066-5B43-4FCE-B2E1-0E202E21C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557" y="2879014"/>
            <a:ext cx="4238095" cy="202857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</a:t>
            </a:r>
            <a:r>
              <a:rPr lang="en-US" altLang="zh-CN"/>
              <a:t>.HTML</a:t>
            </a:r>
            <a:r>
              <a:rPr lang="zh-CN" altLang="en-US"/>
              <a:t>基本结构与语法规范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3.HTML</a:t>
            </a:r>
            <a:r>
              <a:rPr lang="zh-CN" altLang="en-US"/>
              <a:t>的基本结构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页面上的 标题、图片、文字 在 </a:t>
            </a:r>
            <a:r>
              <a:rPr lang="en-US" altLang="zh-CN"/>
              <a:t>html</a:t>
            </a:r>
            <a:r>
              <a:rPr lang="zh-CN" altLang="en-US"/>
              <a:t>文件中 是怎么表示出来的呢？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E1687874-D649-40C3-89CC-78D6429F7D77}"/>
              </a:ext>
            </a:extLst>
          </p:cNvPr>
          <p:cNvGrpSpPr/>
          <p:nvPr/>
        </p:nvGrpSpPr>
        <p:grpSpPr>
          <a:xfrm>
            <a:off x="5934605" y="2801942"/>
            <a:ext cx="5905500" cy="2235200"/>
            <a:chOff x="1625600" y="3513667"/>
            <a:chExt cx="5905500" cy="2235200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08302C12-E649-419C-A856-3885DDDA717E}"/>
                </a:ext>
              </a:extLst>
            </p:cNvPr>
            <p:cNvSpPr/>
            <p:nvPr/>
          </p:nvSpPr>
          <p:spPr>
            <a:xfrm>
              <a:off x="1625600" y="3513667"/>
              <a:ext cx="5905500" cy="2235200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5160C8EA-45B8-491B-B401-CCE3A9FEDE73}"/>
                </a:ext>
              </a:extLst>
            </p:cNvPr>
            <p:cNvSpPr/>
            <p:nvPr/>
          </p:nvSpPr>
          <p:spPr>
            <a:xfrm>
              <a:off x="1752600" y="3587985"/>
              <a:ext cx="5401733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html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head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title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我的第一个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HTML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文件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title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head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body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img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src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 sz="1400">
                  <a:solidFill>
                    <a:srgbClr val="FFC107"/>
                  </a:solidFill>
                  <a:latin typeface="Fira Code,Consolas,  Courier New"/>
                </a:rPr>
                <a:t>"logo.png"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/&gt;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h1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黑马程序员，一样的教育，不一样的品质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~~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！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h1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body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html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cxnSp>
        <p:nvCxnSpPr>
          <p:cNvPr id="11" name="直接箭头连接符 10">
            <a:extLst>
              <a:ext uri="{FF2B5EF4-FFF2-40B4-BE49-F238E27FC236}">
                <a16:creationId xmlns="" xmlns:a16="http://schemas.microsoft.com/office/drawing/2014/main" id="{AC4AE557-9C14-4BF2-985E-C3FF6A0EA286}"/>
              </a:ext>
            </a:extLst>
          </p:cNvPr>
          <p:cNvCxnSpPr>
            <a:cxnSpLocks/>
          </p:cNvCxnSpPr>
          <p:nvPr/>
        </p:nvCxnSpPr>
        <p:spPr>
          <a:xfrm flipH="1" flipV="1">
            <a:off x="3666067" y="3794130"/>
            <a:ext cx="2836334" cy="269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="" xmlns:a16="http://schemas.microsoft.com/office/drawing/2014/main" id="{33F74E05-04CB-44F1-8D0A-388D07B8E1F1}"/>
              </a:ext>
            </a:extLst>
          </p:cNvPr>
          <p:cNvCxnSpPr>
            <a:cxnSpLocks/>
          </p:cNvCxnSpPr>
          <p:nvPr/>
        </p:nvCxnSpPr>
        <p:spPr>
          <a:xfrm flipH="1">
            <a:off x="5402781" y="4319063"/>
            <a:ext cx="1099620" cy="269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="" xmlns:a16="http://schemas.microsoft.com/office/drawing/2014/main" id="{45FAC170-1E10-4677-B64A-BB633EF1A13C}"/>
              </a:ext>
            </a:extLst>
          </p:cNvPr>
          <p:cNvCxnSpPr>
            <a:cxnSpLocks/>
          </p:cNvCxnSpPr>
          <p:nvPr/>
        </p:nvCxnSpPr>
        <p:spPr>
          <a:xfrm flipH="1" flipV="1">
            <a:off x="3293533" y="3008577"/>
            <a:ext cx="3208868" cy="451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E0E89AB6-E320-4845-A85C-59806AC70113}"/>
              </a:ext>
            </a:extLst>
          </p:cNvPr>
          <p:cNvGrpSpPr/>
          <p:nvPr/>
        </p:nvGrpSpPr>
        <p:grpSpPr>
          <a:xfrm>
            <a:off x="3208604" y="5591781"/>
            <a:ext cx="6307808" cy="338554"/>
            <a:chOff x="2802366" y="5556845"/>
            <a:chExt cx="6307808" cy="338554"/>
          </a:xfrm>
        </p:grpSpPr>
        <p:sp>
          <p:nvSpPr>
            <p:cNvPr id="26" name="文本框 25">
              <a:extLst>
                <a:ext uri="{FF2B5EF4-FFF2-40B4-BE49-F238E27FC236}">
                  <a16:creationId xmlns="" xmlns:a16="http://schemas.microsoft.com/office/drawing/2014/main" id="{E3FBD299-1924-4ED9-AAA6-9DE91E0D49B1}"/>
                </a:ext>
              </a:extLst>
            </p:cNvPr>
            <p:cNvSpPr txBox="1"/>
            <p:nvPr/>
          </p:nvSpPr>
          <p:spPr>
            <a:xfrm>
              <a:off x="3081825" y="5556845"/>
              <a:ext cx="60283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由此可见，</a:t>
              </a:r>
              <a:r>
                <a:rPr lang="en-US" altLang="zh-CN" sz="1600">
                  <a:solidFill>
                    <a:srgbClr val="C00000"/>
                  </a:solidFill>
                  <a:ea typeface="阿里巴巴普惠体" panose="00020600040101010101"/>
                </a:rPr>
                <a:t>html 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文件 就是用 </a:t>
              </a:r>
              <a:r>
                <a:rPr lang="en-US" altLang="zh-CN" sz="1600">
                  <a:solidFill>
                    <a:srgbClr val="C00000"/>
                  </a:solidFill>
                  <a:ea typeface="阿里巴巴普惠体" panose="00020600040101010101"/>
                </a:rPr>
                <a:t>&lt;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标签</a:t>
              </a:r>
              <a:r>
                <a:rPr lang="en-US" altLang="zh-CN" sz="1600">
                  <a:solidFill>
                    <a:srgbClr val="C00000"/>
                  </a:solidFill>
                  <a:ea typeface="阿里巴巴普惠体" panose="00020600040101010101"/>
                </a:rPr>
                <a:t>&gt; 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来表示各种要显示的数据的</a:t>
              </a:r>
              <a:endParaRPr lang="zh-CN" altLang="en-US" sz="16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sp>
          <p:nvSpPr>
            <p:cNvPr id="27" name="Shape 2401">
              <a:extLst>
                <a:ext uri="{FF2B5EF4-FFF2-40B4-BE49-F238E27FC236}">
                  <a16:creationId xmlns="" xmlns:a16="http://schemas.microsoft.com/office/drawing/2014/main" id="{1E3ADE68-C942-4DB1-9EE0-BF13E7DE672B}"/>
                </a:ext>
              </a:extLst>
            </p:cNvPr>
            <p:cNvSpPr/>
            <p:nvPr/>
          </p:nvSpPr>
          <p:spPr>
            <a:xfrm>
              <a:off x="2802366" y="559603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782" y="5891"/>
                  </a:moveTo>
                  <a:lnTo>
                    <a:pt x="9818" y="5891"/>
                  </a:lnTo>
                  <a:cubicBezTo>
                    <a:pt x="9547" y="5891"/>
                    <a:pt x="9327" y="6111"/>
                    <a:pt x="9327" y="6382"/>
                  </a:cubicBezTo>
                  <a:cubicBezTo>
                    <a:pt x="9327" y="6394"/>
                    <a:pt x="9334" y="6405"/>
                    <a:pt x="9334" y="6417"/>
                  </a:cubicBezTo>
                  <a:lnTo>
                    <a:pt x="9328" y="6417"/>
                  </a:lnTo>
                  <a:lnTo>
                    <a:pt x="9819" y="12308"/>
                  </a:lnTo>
                  <a:lnTo>
                    <a:pt x="9825" y="12307"/>
                  </a:lnTo>
                  <a:cubicBezTo>
                    <a:pt x="9844" y="12562"/>
                    <a:pt x="10050" y="12764"/>
                    <a:pt x="10309" y="12764"/>
                  </a:cubicBezTo>
                  <a:lnTo>
                    <a:pt x="11291" y="12764"/>
                  </a:lnTo>
                  <a:cubicBezTo>
                    <a:pt x="11550" y="12764"/>
                    <a:pt x="11756" y="12562"/>
                    <a:pt x="11775" y="12307"/>
                  </a:cubicBezTo>
                  <a:lnTo>
                    <a:pt x="11781" y="12308"/>
                  </a:lnTo>
                  <a:lnTo>
                    <a:pt x="12272" y="6417"/>
                  </a:lnTo>
                  <a:lnTo>
                    <a:pt x="12266" y="6417"/>
                  </a:lnTo>
                  <a:cubicBezTo>
                    <a:pt x="12267" y="6405"/>
                    <a:pt x="12273" y="6394"/>
                    <a:pt x="12273" y="6382"/>
                  </a:cubicBezTo>
                  <a:cubicBezTo>
                    <a:pt x="12273" y="6111"/>
                    <a:pt x="12053" y="5891"/>
                    <a:pt x="11782" y="5891"/>
                  </a:cubicBezTo>
                  <a:moveTo>
                    <a:pt x="10800" y="13745"/>
                  </a:moveTo>
                  <a:cubicBezTo>
                    <a:pt x="10258" y="13745"/>
                    <a:pt x="9818" y="14186"/>
                    <a:pt x="9818" y="14727"/>
                  </a:cubicBezTo>
                  <a:cubicBezTo>
                    <a:pt x="9818" y="15269"/>
                    <a:pt x="10258" y="15709"/>
                    <a:pt x="10800" y="15709"/>
                  </a:cubicBezTo>
                  <a:cubicBezTo>
                    <a:pt x="11342" y="15709"/>
                    <a:pt x="11782" y="15269"/>
                    <a:pt x="11782" y="14727"/>
                  </a:cubicBezTo>
                  <a:cubicBezTo>
                    <a:pt x="11782" y="14186"/>
                    <a:pt x="11342" y="13745"/>
                    <a:pt x="10800" y="13745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0906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什么是网页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基本结构与语法规范</a:t>
            </a:r>
            <a:endParaRPr lang="en-US" altLang="zh-CN"/>
          </a:p>
          <a:p>
            <a:r>
              <a:rPr lang="zh-CN" altLang="en-US"/>
              <a:t>开发环境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常用标签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实体符号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87902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</a:t>
            </a:r>
            <a:r>
              <a:rPr lang="en-US" altLang="zh-CN"/>
              <a:t>.HTML</a:t>
            </a:r>
            <a:r>
              <a:rPr lang="zh-CN" altLang="en-US"/>
              <a:t>基本结构与语法规范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3.HTML</a:t>
            </a:r>
            <a:r>
              <a:rPr lang="zh-CN" altLang="en-US"/>
              <a:t>的基本结构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/>
              <a:t>html </a:t>
            </a:r>
            <a:r>
              <a:rPr lang="zh-CN" altLang="en-US"/>
              <a:t>语言：是一种 </a:t>
            </a:r>
            <a:r>
              <a:rPr lang="zh-CN" altLang="en-US">
                <a:solidFill>
                  <a:srgbClr val="C00000"/>
                </a:solidFill>
              </a:rPr>
              <a:t>标签语言</a:t>
            </a:r>
            <a:r>
              <a:rPr lang="zh-CN" altLang="en-US"/>
              <a:t>，内容都以 </a:t>
            </a:r>
            <a:r>
              <a:rPr lang="zh-CN" altLang="en-US">
                <a:solidFill>
                  <a:srgbClr val="C00000"/>
                </a:solidFill>
              </a:rPr>
              <a:t>规定的标签 </a:t>
            </a:r>
            <a:r>
              <a:rPr lang="zh-CN" altLang="en-US"/>
              <a:t>形式 书写在 文件中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/>
              <a:t>html</a:t>
            </a:r>
            <a:r>
              <a:rPr lang="zh-CN" altLang="en-US"/>
              <a:t> 基本结构： </a:t>
            </a:r>
            <a:r>
              <a:rPr lang="en-US" altLang="zh-CN"/>
              <a:t>html -&gt; head , body</a:t>
            </a:r>
          </a:p>
          <a:p>
            <a:pPr lvl="1">
              <a:buFontTx/>
              <a:buChar char="-"/>
            </a:pPr>
            <a:r>
              <a:rPr lang="en-US" altLang="zh-CN"/>
              <a:t>html </a:t>
            </a:r>
            <a:r>
              <a:rPr lang="zh-CN" altLang="en-US"/>
              <a:t>标签：是整个文件的 </a:t>
            </a:r>
            <a:r>
              <a:rPr lang="zh-CN" altLang="en-US">
                <a:solidFill>
                  <a:srgbClr val="C00000"/>
                </a:solidFill>
              </a:rPr>
              <a:t>根标签 </a:t>
            </a:r>
            <a:r>
              <a:rPr lang="en-US" altLang="zh-CN"/>
              <a:t>(</a:t>
            </a:r>
            <a:r>
              <a:rPr lang="zh-CN" altLang="en-US"/>
              <a:t>所有内容都需要包含在其中</a:t>
            </a:r>
            <a:r>
              <a:rPr lang="en-US" altLang="zh-CN"/>
              <a:t>)</a:t>
            </a:r>
          </a:p>
          <a:p>
            <a:pPr lvl="1">
              <a:buFontTx/>
              <a:buChar char="-"/>
            </a:pPr>
            <a:r>
              <a:rPr lang="en-US" altLang="zh-CN"/>
              <a:t>head </a:t>
            </a:r>
            <a:r>
              <a:rPr lang="zh-CN" altLang="en-US"/>
              <a:t>标签：代表整个页面的 </a:t>
            </a:r>
            <a:r>
              <a:rPr lang="zh-CN" altLang="en-US">
                <a:solidFill>
                  <a:srgbClr val="C00000"/>
                </a:solidFill>
              </a:rPr>
              <a:t>头部</a:t>
            </a:r>
            <a:r>
              <a:rPr lang="zh-CN" altLang="en-US"/>
              <a:t>（包含当前页的关键信息）</a:t>
            </a:r>
            <a:endParaRPr lang="en-US" altLang="zh-CN"/>
          </a:p>
          <a:p>
            <a:pPr lvl="1">
              <a:buFontTx/>
              <a:buChar char="-"/>
            </a:pPr>
            <a:r>
              <a:rPr lang="en-US" altLang="zh-CN"/>
              <a:t>title   </a:t>
            </a:r>
            <a:r>
              <a:rPr lang="zh-CN" altLang="en-US"/>
              <a:t>标签：让页面有一个属于自己的 </a:t>
            </a:r>
            <a:r>
              <a:rPr lang="zh-CN" altLang="en-US">
                <a:solidFill>
                  <a:srgbClr val="C00000"/>
                </a:solidFill>
              </a:rPr>
              <a:t>标题</a:t>
            </a:r>
            <a:endParaRPr lang="en-US" altLang="zh-CN">
              <a:solidFill>
                <a:srgbClr val="C00000"/>
              </a:solidFill>
            </a:endParaRPr>
          </a:p>
          <a:p>
            <a:pPr lvl="1">
              <a:buFontTx/>
              <a:buChar char="-"/>
            </a:pPr>
            <a:r>
              <a:rPr lang="en-US" altLang="zh-CN"/>
              <a:t>body </a:t>
            </a:r>
            <a:r>
              <a:rPr lang="zh-CN" altLang="en-US"/>
              <a:t>标签：代表整个页面的 </a:t>
            </a:r>
            <a:r>
              <a:rPr lang="zh-CN" altLang="en-US">
                <a:solidFill>
                  <a:srgbClr val="C00000"/>
                </a:solidFill>
              </a:rPr>
              <a:t>身体</a:t>
            </a:r>
            <a:r>
              <a:rPr lang="zh-CN" altLang="en-US"/>
              <a:t>（包含当前页给用户看的的主要内容）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E1687874-D649-40C3-89CC-78D6429F7D77}"/>
              </a:ext>
            </a:extLst>
          </p:cNvPr>
          <p:cNvGrpSpPr/>
          <p:nvPr/>
        </p:nvGrpSpPr>
        <p:grpSpPr>
          <a:xfrm>
            <a:off x="3013605" y="4259776"/>
            <a:ext cx="5905500" cy="2235200"/>
            <a:chOff x="1625600" y="3513667"/>
            <a:chExt cx="5905500" cy="2235200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08302C12-E649-419C-A856-3885DDDA717E}"/>
                </a:ext>
              </a:extLst>
            </p:cNvPr>
            <p:cNvSpPr/>
            <p:nvPr/>
          </p:nvSpPr>
          <p:spPr>
            <a:xfrm>
              <a:off x="1625600" y="3513667"/>
              <a:ext cx="5905500" cy="2235200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5160C8EA-45B8-491B-B401-CCE3A9FEDE73}"/>
                </a:ext>
              </a:extLst>
            </p:cNvPr>
            <p:cNvSpPr/>
            <p:nvPr/>
          </p:nvSpPr>
          <p:spPr>
            <a:xfrm>
              <a:off x="1752600" y="3587985"/>
              <a:ext cx="5401733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html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head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title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我的第一个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HTML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文件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title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head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body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img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src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 sz="1400">
                  <a:solidFill>
                    <a:srgbClr val="FFC107"/>
                  </a:solidFill>
                  <a:latin typeface="Fira Code,Consolas,  Courier New"/>
                </a:rPr>
                <a:t>"logo.png"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/&gt;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h1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黑马程序员，一样的教育，不一样的品质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~~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！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h1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body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html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="" xmlns:a16="http://schemas.microsoft.com/office/drawing/2014/main" id="{80C8A4C3-0A90-4795-B67E-2559F436F183}"/>
              </a:ext>
            </a:extLst>
          </p:cNvPr>
          <p:cNvGrpSpPr/>
          <p:nvPr/>
        </p:nvGrpSpPr>
        <p:grpSpPr>
          <a:xfrm>
            <a:off x="1100404" y="4522690"/>
            <a:ext cx="2074332" cy="1718733"/>
            <a:chOff x="1100404" y="4258734"/>
            <a:chExt cx="2074332" cy="1718733"/>
          </a:xfrm>
        </p:grpSpPr>
        <p:grpSp>
          <p:nvGrpSpPr>
            <p:cNvPr id="44" name="组合 43">
              <a:extLst>
                <a:ext uri="{FF2B5EF4-FFF2-40B4-BE49-F238E27FC236}">
                  <a16:creationId xmlns="" xmlns:a16="http://schemas.microsoft.com/office/drawing/2014/main" id="{609B9F5C-DDCF-43EB-8EC9-2C77B8691DEE}"/>
                </a:ext>
              </a:extLst>
            </p:cNvPr>
            <p:cNvGrpSpPr/>
            <p:nvPr/>
          </p:nvGrpSpPr>
          <p:grpSpPr>
            <a:xfrm>
              <a:off x="1100404" y="4258734"/>
              <a:ext cx="2074332" cy="1718733"/>
              <a:chOff x="1100404" y="4258734"/>
              <a:chExt cx="2074332" cy="1718733"/>
            </a:xfrm>
          </p:grpSpPr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C4BDCEAC-8C0C-4E4C-9A66-DA19232C8026}"/>
                  </a:ext>
                </a:extLst>
              </p:cNvPr>
              <p:cNvSpPr txBox="1"/>
              <p:nvPr/>
            </p:nvSpPr>
            <p:spPr>
              <a:xfrm>
                <a:off x="1100404" y="4774866"/>
                <a:ext cx="8215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阿里巴巴普惠体" panose="00020600040101010101"/>
                  </a:rPr>
                  <a:t>根标签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endParaRPr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="" xmlns:a16="http://schemas.microsoft.com/office/drawing/2014/main" id="{51E9D3E8-226F-4E00-B229-4D10C002EBDF}"/>
                  </a:ext>
                </a:extLst>
              </p:cNvPr>
              <p:cNvCxnSpPr/>
              <p:nvPr/>
            </p:nvCxnSpPr>
            <p:spPr>
              <a:xfrm flipV="1">
                <a:off x="1498600" y="4258734"/>
                <a:ext cx="0" cy="5161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="" xmlns:a16="http://schemas.microsoft.com/office/drawing/2014/main" id="{B913F511-51F9-41DA-AE56-E26D3F9C2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8600" y="5085800"/>
                <a:ext cx="0" cy="8916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="" xmlns:a16="http://schemas.microsoft.com/office/drawing/2014/main" id="{3DC341B1-7F84-4CA9-A2A1-6EC12FFC0222}"/>
                  </a:ext>
                </a:extLst>
              </p:cNvPr>
              <p:cNvCxnSpPr/>
              <p:nvPr/>
            </p:nvCxnSpPr>
            <p:spPr>
              <a:xfrm>
                <a:off x="1498600" y="4258734"/>
                <a:ext cx="167613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接连接符 20">
              <a:extLst>
                <a:ext uri="{FF2B5EF4-FFF2-40B4-BE49-F238E27FC236}">
                  <a16:creationId xmlns="" xmlns:a16="http://schemas.microsoft.com/office/drawing/2014/main" id="{ADB31933-10B2-463B-B26F-514727D093B4}"/>
                </a:ext>
              </a:extLst>
            </p:cNvPr>
            <p:cNvCxnSpPr/>
            <p:nvPr/>
          </p:nvCxnSpPr>
          <p:spPr>
            <a:xfrm>
              <a:off x="1498600" y="5977467"/>
              <a:ext cx="16761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>
            <a:extLst>
              <a:ext uri="{FF2B5EF4-FFF2-40B4-BE49-F238E27FC236}">
                <a16:creationId xmlns="" xmlns:a16="http://schemas.microsoft.com/office/drawing/2014/main" id="{731D288E-FE58-49FC-AD84-EAF7259EAAE2}"/>
              </a:ext>
            </a:extLst>
          </p:cNvPr>
          <p:cNvGrpSpPr/>
          <p:nvPr/>
        </p:nvGrpSpPr>
        <p:grpSpPr>
          <a:xfrm>
            <a:off x="2183805" y="4692023"/>
            <a:ext cx="1067395" cy="424752"/>
            <a:chOff x="2183805" y="4428067"/>
            <a:chExt cx="1067395" cy="424752"/>
          </a:xfrm>
        </p:grpSpPr>
        <p:sp>
          <p:nvSpPr>
            <p:cNvPr id="23" name="文本框 22">
              <a:extLst>
                <a:ext uri="{FF2B5EF4-FFF2-40B4-BE49-F238E27FC236}">
                  <a16:creationId xmlns="" xmlns:a16="http://schemas.microsoft.com/office/drawing/2014/main" id="{392E7A6A-9A3C-4BD7-915F-70E7C4082D80}"/>
                </a:ext>
              </a:extLst>
            </p:cNvPr>
            <p:cNvSpPr txBox="1"/>
            <p:nvPr/>
          </p:nvSpPr>
          <p:spPr>
            <a:xfrm>
              <a:off x="2183805" y="4558886"/>
              <a:ext cx="5843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头部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="" xmlns:a16="http://schemas.microsoft.com/office/drawing/2014/main" id="{96E114AD-4354-440F-845C-22FD91CF007D}"/>
                </a:ext>
              </a:extLst>
            </p:cNvPr>
            <p:cNvCxnSpPr>
              <a:cxnSpLocks/>
            </p:cNvCxnSpPr>
            <p:nvPr/>
          </p:nvCxnSpPr>
          <p:spPr>
            <a:xfrm>
              <a:off x="2429934" y="4428067"/>
              <a:ext cx="8212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="" xmlns:a16="http://schemas.microsoft.com/office/drawing/2014/main" id="{7C84929C-4A6C-48D3-8C6E-1F744B0EF24B}"/>
                </a:ext>
              </a:extLst>
            </p:cNvPr>
            <p:cNvCxnSpPr>
              <a:cxnSpLocks/>
            </p:cNvCxnSpPr>
            <p:nvPr/>
          </p:nvCxnSpPr>
          <p:spPr>
            <a:xfrm>
              <a:off x="2429934" y="4852819"/>
              <a:ext cx="7448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="" xmlns:a16="http://schemas.microsoft.com/office/drawing/2014/main" id="{AB3FE466-76E9-46EE-A321-7875BE9B6B75}"/>
                </a:ext>
              </a:extLst>
            </p:cNvPr>
            <p:cNvCxnSpPr/>
            <p:nvPr/>
          </p:nvCxnSpPr>
          <p:spPr>
            <a:xfrm>
              <a:off x="2429934" y="4428067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="" xmlns:a16="http://schemas.microsoft.com/office/drawing/2014/main" id="{1FA65646-634B-4B69-AFDF-385139363554}"/>
              </a:ext>
            </a:extLst>
          </p:cNvPr>
          <p:cNvGrpSpPr/>
          <p:nvPr/>
        </p:nvGrpSpPr>
        <p:grpSpPr>
          <a:xfrm>
            <a:off x="2141470" y="5349756"/>
            <a:ext cx="1033266" cy="637666"/>
            <a:chOff x="2141470" y="5085800"/>
            <a:chExt cx="1033266" cy="637666"/>
          </a:xfrm>
        </p:grpSpPr>
        <p:sp>
          <p:nvSpPr>
            <p:cNvPr id="24" name="文本框 23">
              <a:extLst>
                <a:ext uri="{FF2B5EF4-FFF2-40B4-BE49-F238E27FC236}">
                  <a16:creationId xmlns="" xmlns:a16="http://schemas.microsoft.com/office/drawing/2014/main" id="{5EFC60AC-44A4-4778-B0BE-17B29E7D55AB}"/>
                </a:ext>
              </a:extLst>
            </p:cNvPr>
            <p:cNvSpPr txBox="1"/>
            <p:nvPr/>
          </p:nvSpPr>
          <p:spPr>
            <a:xfrm>
              <a:off x="2141470" y="5244244"/>
              <a:ext cx="5843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身体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="" xmlns:a16="http://schemas.microsoft.com/office/drawing/2014/main" id="{06A973B8-ED72-4BA0-8CAD-3B7914B9DE4C}"/>
                </a:ext>
              </a:extLst>
            </p:cNvPr>
            <p:cNvCxnSpPr/>
            <p:nvPr/>
          </p:nvCxnSpPr>
          <p:spPr>
            <a:xfrm flipH="1">
              <a:off x="2429934" y="5085800"/>
              <a:ext cx="7448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="" xmlns:a16="http://schemas.microsoft.com/office/drawing/2014/main" id="{43BB2FC8-EB60-4A16-ADAB-429D8227AAA3}"/>
                </a:ext>
              </a:extLst>
            </p:cNvPr>
            <p:cNvCxnSpPr/>
            <p:nvPr/>
          </p:nvCxnSpPr>
          <p:spPr>
            <a:xfrm flipH="1">
              <a:off x="2429934" y="5706534"/>
              <a:ext cx="7448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="" xmlns:a16="http://schemas.microsoft.com/office/drawing/2014/main" id="{8F6D5B16-ADB9-4F5E-9019-2C0122813343}"/>
                </a:ext>
              </a:extLst>
            </p:cNvPr>
            <p:cNvCxnSpPr/>
            <p:nvPr/>
          </p:nvCxnSpPr>
          <p:spPr>
            <a:xfrm>
              <a:off x="2429934" y="5085800"/>
              <a:ext cx="0" cy="158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="" xmlns:a16="http://schemas.microsoft.com/office/drawing/2014/main" id="{1E26A074-1C38-4C4F-AAB5-4528830DBBEA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2433635" y="5521243"/>
              <a:ext cx="1" cy="2022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38488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</a:t>
            </a:r>
            <a:r>
              <a:rPr lang="en-US" altLang="zh-CN"/>
              <a:t>.HTML</a:t>
            </a:r>
            <a:r>
              <a:rPr lang="zh-CN" altLang="en-US"/>
              <a:t>基本结构与语法规范</a:t>
            </a:r>
            <a:r>
              <a:rPr lang="en-US" altLang="zh-CN"/>
              <a:t>.</a:t>
            </a:r>
            <a:r>
              <a:rPr lang="zh-CN" altLang="en-US"/>
              <a:t>小结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目标：熟悉</a:t>
            </a:r>
            <a:r>
              <a:rPr lang="zh-CN" altLang="en-US" dirty="0" smtClean="0"/>
              <a:t>网页</a:t>
            </a:r>
            <a:r>
              <a:rPr lang="zh-CN" altLang="en-US" dirty="0"/>
              <a:t>基本</a:t>
            </a:r>
            <a:r>
              <a:rPr lang="zh-CN" altLang="en-US" dirty="0" smtClean="0"/>
              <a:t>结构</a:t>
            </a:r>
            <a:r>
              <a:rPr lang="zh-CN" altLang="en-US" dirty="0"/>
              <a:t>和语法规则，能正确使用骨干标签创建页面，并区分单双标签</a:t>
            </a:r>
            <a:endParaRPr lang="en-US" altLang="zh-CN" dirty="0"/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1189199"/>
          </a:xfrm>
        </p:spPr>
        <p:txBody>
          <a:bodyPr/>
          <a:lstStyle/>
          <a:p>
            <a:pPr marL="377825" indent="-285750">
              <a:buFont typeface="Wingdings" panose="05000000000000000000" pitchFamily="2" charset="2"/>
              <a:buChar char="l"/>
              <a:tabLst>
                <a:tab pos="92075" algn="l"/>
              </a:tabLst>
            </a:pPr>
            <a:r>
              <a:rPr lang="en-US" altLang="zh-CN" dirty="0"/>
              <a:t>HTML </a:t>
            </a:r>
            <a:r>
              <a:rPr lang="zh-CN" altLang="en-US" dirty="0"/>
              <a:t>简介：</a:t>
            </a:r>
            <a:r>
              <a:rPr lang="zh-CN" altLang="en-US" dirty="0">
                <a:ea typeface="阿里巴巴普惠体" panose="00020600040101010101"/>
              </a:rPr>
              <a:t>是一种</a:t>
            </a:r>
            <a:r>
              <a:rPr lang="zh-CN" altLang="en-US" b="1" dirty="0">
                <a:ea typeface="阿里巴巴普惠体" panose="00020600040101010101"/>
              </a:rPr>
              <a:t>超文本标记语言</a:t>
            </a:r>
            <a:r>
              <a:rPr lang="zh-CN" altLang="en-US" dirty="0">
                <a:ea typeface="阿里巴巴普惠体" panose="00020600040101010101"/>
              </a:rPr>
              <a:t>，用来编写 </a:t>
            </a:r>
            <a:r>
              <a:rPr lang="en-US" altLang="zh-CN" dirty="0">
                <a:ea typeface="阿里巴巴普惠体" panose="00020600040101010101"/>
              </a:rPr>
              <a:t>HTML</a:t>
            </a:r>
            <a:r>
              <a:rPr lang="zh-CN" altLang="en-US" dirty="0">
                <a:ea typeface="阿里巴巴普惠体" panose="00020600040101010101"/>
              </a:rPr>
              <a:t>网页</a:t>
            </a:r>
            <a:endParaRPr lang="en-US" altLang="zh-CN" dirty="0"/>
          </a:p>
          <a:p>
            <a:pPr marL="377825" indent="-285750">
              <a:buFont typeface="Wingdings" panose="05000000000000000000" pitchFamily="2" charset="2"/>
              <a:buChar char="l"/>
              <a:tabLst>
                <a:tab pos="92075" algn="l"/>
              </a:tabLst>
            </a:pPr>
            <a:r>
              <a:rPr lang="zh-CN" altLang="en-US" dirty="0"/>
              <a:t>网页基本结构</a:t>
            </a:r>
            <a:endParaRPr lang="en-US" altLang="zh-CN" dirty="0"/>
          </a:p>
        </p:txBody>
      </p:sp>
      <p:sp>
        <p:nvSpPr>
          <p:cNvPr id="5" name="文本占位符 11">
            <a:extLst>
              <a:ext uri="{FF2B5EF4-FFF2-40B4-BE49-F238E27FC236}">
                <a16:creationId xmlns="" xmlns:a16="http://schemas.microsoft.com/office/drawing/2014/main" id="{EA70A809-3738-4C3A-93CB-D2D73638E9F3}"/>
              </a:ext>
            </a:extLst>
          </p:cNvPr>
          <p:cNvSpPr txBox="1">
            <a:spLocks/>
          </p:cNvSpPr>
          <p:nvPr/>
        </p:nvSpPr>
        <p:spPr>
          <a:xfrm>
            <a:off x="838199" y="5407366"/>
            <a:ext cx="9845675" cy="12477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825" indent="-285750">
              <a:buFont typeface="Wingdings" panose="05000000000000000000" pitchFamily="2" charset="2"/>
              <a:buChar char="l"/>
              <a:tabLst>
                <a:tab pos="92075" algn="l"/>
              </a:tabLst>
            </a:pPr>
            <a:r>
              <a:rPr lang="en-US" altLang="zh-CN"/>
              <a:t>HTML</a:t>
            </a:r>
            <a:r>
              <a:rPr lang="zh-CN" altLang="en-US"/>
              <a:t>语法规则</a:t>
            </a:r>
          </a:p>
          <a:p>
            <a:pPr lvl="1">
              <a:buFontTx/>
              <a:buChar char="-"/>
            </a:pPr>
            <a:r>
              <a:rPr lang="zh-CN" altLang="en-US"/>
              <a:t>双标签 和 单标签</a:t>
            </a:r>
          </a:p>
          <a:p>
            <a:pPr lvl="1">
              <a:buFontTx/>
              <a:buChar char="-"/>
            </a:pPr>
            <a:r>
              <a:rPr lang="zh-CN" altLang="en-US"/>
              <a:t>父子关系 和 兄弟关系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4637EC4C-1BCD-41B0-ABA3-161691075864}"/>
              </a:ext>
            </a:extLst>
          </p:cNvPr>
          <p:cNvGrpSpPr/>
          <p:nvPr/>
        </p:nvGrpSpPr>
        <p:grpSpPr>
          <a:xfrm>
            <a:off x="6970205" y="2742261"/>
            <a:ext cx="4124371" cy="2351065"/>
            <a:chOff x="6725382" y="2658031"/>
            <a:chExt cx="4124371" cy="2351065"/>
          </a:xfrm>
        </p:grpSpPr>
        <p:sp>
          <p:nvSpPr>
            <p:cNvPr id="11" name="TextBox 13">
              <a:extLst>
                <a:ext uri="{FF2B5EF4-FFF2-40B4-BE49-F238E27FC236}">
                  <a16:creationId xmlns="" xmlns:a16="http://schemas.microsoft.com/office/drawing/2014/main" id="{C93C3A41-6586-439E-9C3E-2D049EEB66D8}"/>
                </a:ext>
              </a:extLst>
            </p:cNvPr>
            <p:cNvSpPr txBox="1"/>
            <p:nvPr/>
          </p:nvSpPr>
          <p:spPr>
            <a:xfrm>
              <a:off x="6725382" y="3779929"/>
              <a:ext cx="5690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ea typeface="阿里巴巴普惠体" panose="00020600040101010101"/>
                </a:rPr>
                <a:t>html</a:t>
              </a:r>
              <a:endParaRPr lang="zh-CN" altLang="en-US" sz="1600" dirty="0">
                <a:ea typeface="阿里巴巴普惠体" panose="00020600040101010101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="" xmlns:a16="http://schemas.microsoft.com/office/drawing/2014/main" id="{1C10B8AC-30E1-4397-830D-A2074D28214F}"/>
                </a:ext>
              </a:extLst>
            </p:cNvPr>
            <p:cNvGrpSpPr/>
            <p:nvPr/>
          </p:nvGrpSpPr>
          <p:grpSpPr>
            <a:xfrm>
              <a:off x="7256866" y="2658031"/>
              <a:ext cx="3592887" cy="2351065"/>
              <a:chOff x="7312225" y="2817900"/>
              <a:chExt cx="3592887" cy="2351065"/>
            </a:xfrm>
          </p:grpSpPr>
          <p:pic>
            <p:nvPicPr>
              <p:cNvPr id="7" name="Picture 2" descr="C:\Users\apple\Desktop\timg.jpg">
                <a:extLst>
                  <a:ext uri="{FF2B5EF4-FFF2-40B4-BE49-F238E27FC236}">
                    <a16:creationId xmlns="" xmlns:a16="http://schemas.microsoft.com/office/drawing/2014/main" id="{04C3EDC9-40F5-47DF-A915-745094563C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2194" y="2817900"/>
                <a:ext cx="2481680" cy="23510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" name="直接箭头连接符 7">
                <a:extLst>
                  <a:ext uri="{FF2B5EF4-FFF2-40B4-BE49-F238E27FC236}">
                    <a16:creationId xmlns="" xmlns:a16="http://schemas.microsoft.com/office/drawing/2014/main" id="{CE6BAABB-8C1A-450D-B738-D6839BD521B9}"/>
                  </a:ext>
                </a:extLst>
              </p:cNvPr>
              <p:cNvCxnSpPr/>
              <p:nvPr/>
            </p:nvCxnSpPr>
            <p:spPr>
              <a:xfrm>
                <a:off x="7312225" y="3219049"/>
                <a:ext cx="120580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>
                <a:extLst>
                  <a:ext uri="{FF2B5EF4-FFF2-40B4-BE49-F238E27FC236}">
                    <a16:creationId xmlns="" xmlns:a16="http://schemas.microsoft.com/office/drawing/2014/main" id="{5B85343B-3DF9-4C64-A063-12AF2886A67D}"/>
                  </a:ext>
                </a:extLst>
              </p:cNvPr>
              <p:cNvCxnSpPr/>
              <p:nvPr/>
            </p:nvCxnSpPr>
            <p:spPr>
              <a:xfrm>
                <a:off x="7312225" y="3219049"/>
                <a:ext cx="0" cy="172831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="" xmlns:a16="http://schemas.microsoft.com/office/drawing/2014/main" id="{24DA766B-59D3-44B6-8E1B-D2B8DAEEBC45}"/>
                  </a:ext>
                </a:extLst>
              </p:cNvPr>
              <p:cNvCxnSpPr/>
              <p:nvPr/>
            </p:nvCxnSpPr>
            <p:spPr>
              <a:xfrm>
                <a:off x="7382564" y="4947366"/>
                <a:ext cx="136657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="" xmlns:a16="http://schemas.microsoft.com/office/drawing/2014/main" id="{B7B63FF5-F791-43E1-B005-3641C87A0C61}"/>
                  </a:ext>
                </a:extLst>
              </p:cNvPr>
              <p:cNvCxnSpPr/>
              <p:nvPr/>
            </p:nvCxnSpPr>
            <p:spPr>
              <a:xfrm>
                <a:off x="8065851" y="3359726"/>
                <a:ext cx="45217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>
                <a:extLst>
                  <a:ext uri="{FF2B5EF4-FFF2-40B4-BE49-F238E27FC236}">
                    <a16:creationId xmlns="" xmlns:a16="http://schemas.microsoft.com/office/drawing/2014/main" id="{6102B5FE-A58B-42FC-A8DA-020E280CA746}"/>
                  </a:ext>
                </a:extLst>
              </p:cNvPr>
              <p:cNvCxnSpPr/>
              <p:nvPr/>
            </p:nvCxnSpPr>
            <p:spPr>
              <a:xfrm>
                <a:off x="8065851" y="3359726"/>
                <a:ext cx="0" cy="63370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="" xmlns:a16="http://schemas.microsoft.com/office/drawing/2014/main" id="{B05940E6-60D5-4243-A2F0-1026657DB290}"/>
                  </a:ext>
                </a:extLst>
              </p:cNvPr>
              <p:cNvCxnSpPr/>
              <p:nvPr/>
            </p:nvCxnSpPr>
            <p:spPr>
              <a:xfrm>
                <a:off x="8065851" y="3993432"/>
                <a:ext cx="45217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21">
                <a:extLst>
                  <a:ext uri="{FF2B5EF4-FFF2-40B4-BE49-F238E27FC236}">
                    <a16:creationId xmlns="" xmlns:a16="http://schemas.microsoft.com/office/drawing/2014/main" id="{5F92DE84-2CF7-4730-BAB1-CF7EA1B23E1A}"/>
                  </a:ext>
                </a:extLst>
              </p:cNvPr>
              <p:cNvSpPr txBox="1"/>
              <p:nvPr/>
            </p:nvSpPr>
            <p:spPr>
              <a:xfrm>
                <a:off x="7492213" y="3524999"/>
                <a:ext cx="5998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ea typeface="阿里巴巴普惠体" panose="00020600040101010101"/>
                  </a:rPr>
                  <a:t>head</a:t>
                </a:r>
                <a:endParaRPr lang="zh-CN" altLang="en-US" sz="1600" dirty="0">
                  <a:ea typeface="阿里巴巴普惠体" panose="00020600040101010101"/>
                </a:endParaRPr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="" xmlns:a16="http://schemas.microsoft.com/office/drawing/2014/main" id="{5DCA408C-06A6-4D31-B70C-31AE1AEA7E5E}"/>
                  </a:ext>
                </a:extLst>
              </p:cNvPr>
              <p:cNvCxnSpPr/>
              <p:nvPr/>
            </p:nvCxnSpPr>
            <p:spPr>
              <a:xfrm flipH="1">
                <a:off x="9613298" y="3440113"/>
                <a:ext cx="773723" cy="100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25">
                <a:extLst>
                  <a:ext uri="{FF2B5EF4-FFF2-40B4-BE49-F238E27FC236}">
                    <a16:creationId xmlns="" xmlns:a16="http://schemas.microsoft.com/office/drawing/2014/main" id="{A13B1EB5-2188-4EE6-AA3E-57F73E047E99}"/>
                  </a:ext>
                </a:extLst>
              </p:cNvPr>
              <p:cNvSpPr txBox="1"/>
              <p:nvPr/>
            </p:nvSpPr>
            <p:spPr>
              <a:xfrm>
                <a:off x="10387021" y="3280884"/>
                <a:ext cx="5180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ea typeface="阿里巴巴普惠体" panose="00020600040101010101"/>
                  </a:rPr>
                  <a:t>title</a:t>
                </a:r>
                <a:endParaRPr lang="zh-CN" altLang="en-US" sz="1600" dirty="0">
                  <a:ea typeface="阿里巴巴普惠体" panose="00020600040101010101"/>
                </a:endParaRPr>
              </a:p>
            </p:txBody>
          </p:sp>
          <p:cxnSp>
            <p:nvCxnSpPr>
              <p:cNvPr id="19" name="直接箭头连接符 18">
                <a:extLst>
                  <a:ext uri="{FF2B5EF4-FFF2-40B4-BE49-F238E27FC236}">
                    <a16:creationId xmlns="" xmlns:a16="http://schemas.microsoft.com/office/drawing/2014/main" id="{E830105E-A72F-4D55-9F76-8D48CD575340}"/>
                  </a:ext>
                </a:extLst>
              </p:cNvPr>
              <p:cNvCxnSpPr/>
              <p:nvPr/>
            </p:nvCxnSpPr>
            <p:spPr>
              <a:xfrm>
                <a:off x="8066999" y="4091944"/>
                <a:ext cx="45217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="" xmlns:a16="http://schemas.microsoft.com/office/drawing/2014/main" id="{CCD41332-FC7E-4D5A-BC43-F74DEE8C0CB5}"/>
                  </a:ext>
                </a:extLst>
              </p:cNvPr>
              <p:cNvCxnSpPr/>
              <p:nvPr/>
            </p:nvCxnSpPr>
            <p:spPr>
              <a:xfrm>
                <a:off x="8066999" y="4091944"/>
                <a:ext cx="0" cy="63370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="" xmlns:a16="http://schemas.microsoft.com/office/drawing/2014/main" id="{DC2A5FF1-C087-47D2-ABFA-8DF4B1493B74}"/>
                  </a:ext>
                </a:extLst>
              </p:cNvPr>
              <p:cNvCxnSpPr/>
              <p:nvPr/>
            </p:nvCxnSpPr>
            <p:spPr>
              <a:xfrm>
                <a:off x="8066999" y="4725650"/>
                <a:ext cx="45217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9">
                <a:extLst>
                  <a:ext uri="{FF2B5EF4-FFF2-40B4-BE49-F238E27FC236}">
                    <a16:creationId xmlns="" xmlns:a16="http://schemas.microsoft.com/office/drawing/2014/main" id="{EADE3AF5-AE2C-4867-8221-5C01E1C0BE23}"/>
                  </a:ext>
                </a:extLst>
              </p:cNvPr>
              <p:cNvSpPr txBox="1"/>
              <p:nvPr/>
            </p:nvSpPr>
            <p:spPr>
              <a:xfrm>
                <a:off x="7502886" y="4257217"/>
                <a:ext cx="6014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ea typeface="阿里巴巴普惠体" panose="00020600040101010101"/>
                  </a:rPr>
                  <a:t>body</a:t>
                </a:r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7C293ED2-67F4-466B-AE10-2FED8D67E0A5}"/>
              </a:ext>
            </a:extLst>
          </p:cNvPr>
          <p:cNvGrpSpPr/>
          <p:nvPr/>
        </p:nvGrpSpPr>
        <p:grpSpPr>
          <a:xfrm>
            <a:off x="1320383" y="2903453"/>
            <a:ext cx="5579484" cy="2235200"/>
            <a:chOff x="1625600" y="3513667"/>
            <a:chExt cx="6059998" cy="2235200"/>
          </a:xfrm>
        </p:grpSpPr>
        <p:sp>
          <p:nvSpPr>
            <p:cNvPr id="24" name="矩形 23">
              <a:extLst>
                <a:ext uri="{FF2B5EF4-FFF2-40B4-BE49-F238E27FC236}">
                  <a16:creationId xmlns="" xmlns:a16="http://schemas.microsoft.com/office/drawing/2014/main" id="{B0322E3F-633E-4B01-959D-81572C1D052F}"/>
                </a:ext>
              </a:extLst>
            </p:cNvPr>
            <p:cNvSpPr/>
            <p:nvPr/>
          </p:nvSpPr>
          <p:spPr>
            <a:xfrm>
              <a:off x="1625600" y="3513667"/>
              <a:ext cx="5905500" cy="2235200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="" xmlns:a16="http://schemas.microsoft.com/office/drawing/2014/main" id="{E44BA1D4-A243-4AFF-BC09-7C2FD0E1B440}"/>
                </a:ext>
              </a:extLst>
            </p:cNvPr>
            <p:cNvSpPr/>
            <p:nvPr/>
          </p:nvSpPr>
          <p:spPr>
            <a:xfrm>
              <a:off x="1752600" y="3587985"/>
              <a:ext cx="5932998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html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head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title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我的第一个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HTML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文件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title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head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body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img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src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 sz="1400">
                  <a:solidFill>
                    <a:srgbClr val="FFC107"/>
                  </a:solidFill>
                  <a:latin typeface="Fira Code,Consolas,  Courier New"/>
                </a:rPr>
                <a:t>"logo.png"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/&gt;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h1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黑马程序员，一样的教育，不一样的品质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~~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！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h1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body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html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1768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什么是网页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基本结构与语法规范</a:t>
            </a:r>
            <a:endParaRPr lang="en-US" altLang="zh-CN"/>
          </a:p>
          <a:p>
            <a:r>
              <a:rPr lang="zh-CN" altLang="en-US" b="1">
                <a:solidFill>
                  <a:srgbClr val="C00000"/>
                </a:solidFill>
              </a:rPr>
              <a:t>开发环境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en-US" altLang="zh-CN"/>
              <a:t>HTML </a:t>
            </a:r>
            <a:r>
              <a:rPr lang="zh-CN" altLang="en-US"/>
              <a:t>常用标签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实体符号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1219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</a:t>
            </a:r>
            <a:r>
              <a:rPr lang="zh-CN" altLang="en-US"/>
              <a:t>开发环境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目标：掌握开发环境的搭建，正确使用</a:t>
            </a:r>
            <a:r>
              <a:rPr lang="en-US" altLang="zh-CN"/>
              <a:t>vs</a:t>
            </a:r>
            <a:r>
              <a:rPr lang="zh-CN" altLang="en-US"/>
              <a:t>进行代码编写，并使用浏览器浏览</a:t>
            </a:r>
            <a:r>
              <a:rPr lang="en-US" altLang="zh-CN"/>
              <a:t>html</a:t>
            </a:r>
            <a:r>
              <a:rPr lang="zh-CN" altLang="en-US"/>
              <a:t>页面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介绍与安装 </a:t>
            </a:r>
            <a:r>
              <a:rPr lang="en-US" altLang="zh-CN"/>
              <a:t>vscode</a:t>
            </a: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安装 </a:t>
            </a:r>
            <a:r>
              <a:rPr lang="en-US" altLang="zh-CN"/>
              <a:t>vscode </a:t>
            </a:r>
            <a:r>
              <a:rPr lang="zh-CN" altLang="en-US"/>
              <a:t>常用插件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设置 </a:t>
            </a:r>
            <a:r>
              <a:rPr lang="en-US" altLang="zh-CN"/>
              <a:t>vscode</a:t>
            </a: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介绍与安装浏览器</a:t>
            </a:r>
          </a:p>
        </p:txBody>
      </p:sp>
    </p:spTree>
    <p:extLst>
      <p:ext uri="{BB962C8B-B14F-4D97-AF65-F5344CB8AC3E}">
        <p14:creationId xmlns:p14="http://schemas.microsoft.com/office/powerpoint/2010/main" val="10473966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</a:t>
            </a:r>
            <a:r>
              <a:rPr lang="zh-CN" altLang="en-US"/>
              <a:t>开发环境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目标：掌握开发环境的搭建，正确使用</a:t>
            </a:r>
            <a:r>
              <a:rPr lang="en-US" altLang="zh-CN"/>
              <a:t>vs</a:t>
            </a:r>
            <a:r>
              <a:rPr lang="zh-CN" altLang="en-US"/>
              <a:t>进行代码编写，并使用浏览器浏览</a:t>
            </a:r>
            <a:r>
              <a:rPr lang="en-US" altLang="zh-CN"/>
              <a:t>html</a:t>
            </a:r>
            <a:r>
              <a:rPr lang="zh-CN" altLang="en-US"/>
              <a:t>页面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介绍与安装 </a:t>
            </a:r>
            <a:r>
              <a:rPr lang="en-US" altLang="zh-CN" b="1">
                <a:solidFill>
                  <a:srgbClr val="C00000"/>
                </a:solidFill>
              </a:rPr>
              <a:t>vscode</a:t>
            </a: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安装 </a:t>
            </a:r>
            <a:r>
              <a:rPr lang="en-US" altLang="zh-CN"/>
              <a:t>vscode </a:t>
            </a:r>
            <a:r>
              <a:rPr lang="zh-CN" altLang="en-US"/>
              <a:t>常用插件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设置 </a:t>
            </a:r>
            <a:r>
              <a:rPr lang="en-US" altLang="zh-CN"/>
              <a:t>vscode</a:t>
            </a: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介绍与安装浏览器</a:t>
            </a:r>
          </a:p>
        </p:txBody>
      </p:sp>
    </p:spTree>
    <p:extLst>
      <p:ext uri="{BB962C8B-B14F-4D97-AF65-F5344CB8AC3E}">
        <p14:creationId xmlns:p14="http://schemas.microsoft.com/office/powerpoint/2010/main" val="18373474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05AEFEA-BA87-475B-AE48-70E1BAF5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</a:t>
            </a:r>
            <a:r>
              <a:rPr lang="zh-CN" altLang="en-US"/>
              <a:t>开发环境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65B10C7-9B3B-4EC1-AE5D-93D79BADEB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介绍与安装 </a:t>
            </a:r>
            <a:r>
              <a:rPr lang="en-US" altLang="zh-CN"/>
              <a:t>VsCode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BC77EC81-28C0-4B12-A0D3-0B6A0EBC11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4084320" cy="5711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使用 记事本 开发很不方便，效率低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A3A23444-303F-420E-BCCE-14536489F47B}"/>
              </a:ext>
            </a:extLst>
          </p:cNvPr>
          <p:cNvGrpSpPr/>
          <p:nvPr/>
        </p:nvGrpSpPr>
        <p:grpSpPr>
          <a:xfrm>
            <a:off x="2745356" y="6165219"/>
            <a:ext cx="4354330" cy="338554"/>
            <a:chOff x="7829372" y="1936176"/>
            <a:chExt cx="4487580" cy="338554"/>
          </a:xfrm>
        </p:grpSpPr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4A559F03-C775-4F37-96B7-576EFFF1D654}"/>
                </a:ext>
              </a:extLst>
            </p:cNvPr>
            <p:cNvSpPr txBox="1"/>
            <p:nvPr/>
          </p:nvSpPr>
          <p:spPr>
            <a:xfrm>
              <a:off x="8108831" y="1936176"/>
              <a:ext cx="420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有什么方式能让开发变得更方便和高效吗？</a:t>
              </a:r>
              <a:endParaRPr lang="zh-CN" altLang="en-US" sz="16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sp>
          <p:nvSpPr>
            <p:cNvPr id="9" name="Shape 2400">
              <a:extLst>
                <a:ext uri="{FF2B5EF4-FFF2-40B4-BE49-F238E27FC236}">
                  <a16:creationId xmlns="" xmlns:a16="http://schemas.microsoft.com/office/drawing/2014/main" id="{6D0AB290-5E71-4F8F-8473-737AB1B5F606}"/>
                </a:ext>
              </a:extLst>
            </p:cNvPr>
            <p:cNvSpPr/>
            <p:nvPr/>
          </p:nvSpPr>
          <p:spPr>
            <a:xfrm>
              <a:off x="7829372" y="196572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91" y="6559"/>
                  </a:moveTo>
                  <a:cubicBezTo>
                    <a:pt x="12727" y="6341"/>
                    <a:pt x="12420" y="6172"/>
                    <a:pt x="12078" y="6058"/>
                  </a:cubicBezTo>
                  <a:cubicBezTo>
                    <a:pt x="11737" y="5946"/>
                    <a:pt x="11367" y="5889"/>
                    <a:pt x="10978" y="5889"/>
                  </a:cubicBezTo>
                  <a:cubicBezTo>
                    <a:pt x="10477" y="5889"/>
                    <a:pt x="10025" y="5967"/>
                    <a:pt x="9633" y="6120"/>
                  </a:cubicBezTo>
                  <a:cubicBezTo>
                    <a:pt x="9239" y="6275"/>
                    <a:pt x="8900" y="6494"/>
                    <a:pt x="8623" y="6771"/>
                  </a:cubicBezTo>
                  <a:cubicBezTo>
                    <a:pt x="8346" y="7049"/>
                    <a:pt x="8133" y="7392"/>
                    <a:pt x="7992" y="7788"/>
                  </a:cubicBezTo>
                  <a:cubicBezTo>
                    <a:pt x="7853" y="8180"/>
                    <a:pt x="7782" y="8620"/>
                    <a:pt x="7782" y="9096"/>
                  </a:cubicBezTo>
                  <a:lnTo>
                    <a:pt x="7782" y="9217"/>
                  </a:lnTo>
                  <a:lnTo>
                    <a:pt x="8880" y="9217"/>
                  </a:lnTo>
                  <a:lnTo>
                    <a:pt x="8877" y="9093"/>
                  </a:lnTo>
                  <a:cubicBezTo>
                    <a:pt x="8868" y="8767"/>
                    <a:pt x="8908" y="8461"/>
                    <a:pt x="8993" y="8187"/>
                  </a:cubicBezTo>
                  <a:cubicBezTo>
                    <a:pt x="9079" y="7914"/>
                    <a:pt x="9207" y="7675"/>
                    <a:pt x="9377" y="7473"/>
                  </a:cubicBezTo>
                  <a:cubicBezTo>
                    <a:pt x="9545" y="7274"/>
                    <a:pt x="9762" y="7115"/>
                    <a:pt x="10024" y="7000"/>
                  </a:cubicBezTo>
                  <a:cubicBezTo>
                    <a:pt x="10287" y="6884"/>
                    <a:pt x="10594" y="6827"/>
                    <a:pt x="10937" y="6827"/>
                  </a:cubicBezTo>
                  <a:cubicBezTo>
                    <a:pt x="11182" y="6827"/>
                    <a:pt x="11418" y="6868"/>
                    <a:pt x="11639" y="6950"/>
                  </a:cubicBezTo>
                  <a:cubicBezTo>
                    <a:pt x="11858" y="7032"/>
                    <a:pt x="12053" y="7146"/>
                    <a:pt x="12218" y="7289"/>
                  </a:cubicBezTo>
                  <a:cubicBezTo>
                    <a:pt x="12381" y="7431"/>
                    <a:pt x="12512" y="7605"/>
                    <a:pt x="12609" y="7808"/>
                  </a:cubicBezTo>
                  <a:cubicBezTo>
                    <a:pt x="12704" y="8011"/>
                    <a:pt x="12752" y="8236"/>
                    <a:pt x="12752" y="8478"/>
                  </a:cubicBezTo>
                  <a:cubicBezTo>
                    <a:pt x="12752" y="8797"/>
                    <a:pt x="12674" y="9089"/>
                    <a:pt x="12519" y="9350"/>
                  </a:cubicBezTo>
                  <a:cubicBezTo>
                    <a:pt x="12359" y="9618"/>
                    <a:pt x="12154" y="9865"/>
                    <a:pt x="11913" y="10082"/>
                  </a:cubicBezTo>
                  <a:cubicBezTo>
                    <a:pt x="11624" y="10337"/>
                    <a:pt x="11374" y="10568"/>
                    <a:pt x="11170" y="10771"/>
                  </a:cubicBezTo>
                  <a:cubicBezTo>
                    <a:pt x="10959" y="10979"/>
                    <a:pt x="10789" y="11200"/>
                    <a:pt x="10662" y="11428"/>
                  </a:cubicBezTo>
                  <a:cubicBezTo>
                    <a:pt x="10534" y="11657"/>
                    <a:pt x="10441" y="11916"/>
                    <a:pt x="10385" y="12199"/>
                  </a:cubicBezTo>
                  <a:cubicBezTo>
                    <a:pt x="10329" y="12478"/>
                    <a:pt x="10305" y="12827"/>
                    <a:pt x="10315" y="13237"/>
                  </a:cubicBezTo>
                  <a:lnTo>
                    <a:pt x="10318" y="13355"/>
                  </a:lnTo>
                  <a:lnTo>
                    <a:pt x="11407" y="13355"/>
                  </a:lnTo>
                  <a:lnTo>
                    <a:pt x="11410" y="13237"/>
                  </a:lnTo>
                  <a:cubicBezTo>
                    <a:pt x="11418" y="12838"/>
                    <a:pt x="11436" y="12531"/>
                    <a:pt x="11463" y="12322"/>
                  </a:cubicBezTo>
                  <a:cubicBezTo>
                    <a:pt x="11488" y="12125"/>
                    <a:pt x="11538" y="11956"/>
                    <a:pt x="11611" y="11821"/>
                  </a:cubicBezTo>
                  <a:cubicBezTo>
                    <a:pt x="11687" y="11684"/>
                    <a:pt x="11803" y="11541"/>
                    <a:pt x="11959" y="11399"/>
                  </a:cubicBezTo>
                  <a:cubicBezTo>
                    <a:pt x="12127" y="11245"/>
                    <a:pt x="12351" y="11031"/>
                    <a:pt x="12630" y="10762"/>
                  </a:cubicBezTo>
                  <a:cubicBezTo>
                    <a:pt x="12979" y="10441"/>
                    <a:pt x="13270" y="10102"/>
                    <a:pt x="13495" y="9753"/>
                  </a:cubicBezTo>
                  <a:cubicBezTo>
                    <a:pt x="13729" y="9393"/>
                    <a:pt x="13847" y="8952"/>
                    <a:pt x="13847" y="8439"/>
                  </a:cubicBezTo>
                  <a:cubicBezTo>
                    <a:pt x="13847" y="8038"/>
                    <a:pt x="13770" y="7675"/>
                    <a:pt x="13618" y="7362"/>
                  </a:cubicBezTo>
                  <a:cubicBezTo>
                    <a:pt x="13467" y="7050"/>
                    <a:pt x="13256" y="6780"/>
                    <a:pt x="12991" y="6559"/>
                  </a:cubicBezTo>
                  <a:moveTo>
                    <a:pt x="10179" y="15706"/>
                  </a:moveTo>
                  <a:lnTo>
                    <a:pt x="11558" y="15706"/>
                  </a:lnTo>
                  <a:lnTo>
                    <a:pt x="11558" y="14072"/>
                  </a:lnTo>
                  <a:lnTo>
                    <a:pt x="10179" y="14072"/>
                  </a:lnTo>
                  <a:cubicBezTo>
                    <a:pt x="10179" y="14072"/>
                    <a:pt x="10179" y="15706"/>
                    <a:pt x="10179" y="15706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C00000"/>
                </a:solidFill>
                <a:latin typeface="+mn-ea"/>
                <a:ea typeface="阿里巴巴普惠体" panose="00020600040101010101"/>
                <a:cs typeface="Arial" panose="020B0604020202020204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804297DE-14F8-4843-8516-69608301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93" y="2560321"/>
            <a:ext cx="7811177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938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05AEFEA-BA87-475B-AE48-70E1BAF5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</a:t>
            </a:r>
            <a:r>
              <a:rPr lang="zh-CN" altLang="en-US"/>
              <a:t>开发环境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65B10C7-9B3B-4EC1-AE5D-93D79BADEB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4594860" cy="517190"/>
          </a:xfrm>
        </p:spPr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介绍与安装 </a:t>
            </a:r>
            <a:r>
              <a:rPr lang="en-US" altLang="zh-CN"/>
              <a:t>VsCode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BC77EC81-28C0-4B12-A0D3-0B6A0EBC11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4084320" cy="5711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有很多方便高效的开发工具</a:t>
            </a:r>
          </a:p>
        </p:txBody>
      </p:sp>
      <p:pic>
        <p:nvPicPr>
          <p:cNvPr id="6" name="图片 5" descr="s">
            <a:extLst>
              <a:ext uri="{FF2B5EF4-FFF2-40B4-BE49-F238E27FC236}">
                <a16:creationId xmlns="" xmlns:a16="http://schemas.microsoft.com/office/drawing/2014/main" id="{E25C4B53-7074-4E66-BB25-66CD5D93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70" y="2690495"/>
            <a:ext cx="3508171" cy="20720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444169A2-D4B8-4C2D-A32C-21FC4F902099}"/>
              </a:ext>
            </a:extLst>
          </p:cNvPr>
          <p:cNvGrpSpPr/>
          <p:nvPr/>
        </p:nvGrpSpPr>
        <p:grpSpPr>
          <a:xfrm>
            <a:off x="7040880" y="2248220"/>
            <a:ext cx="3215639" cy="2582990"/>
            <a:chOff x="7040880" y="2248220"/>
            <a:chExt cx="3215639" cy="2582990"/>
          </a:xfrm>
        </p:grpSpPr>
        <p:pic>
          <p:nvPicPr>
            <p:cNvPr id="7" name="图片 6" descr="node">
              <a:extLst>
                <a:ext uri="{FF2B5EF4-FFF2-40B4-BE49-F238E27FC236}">
                  <a16:creationId xmlns="" xmlns:a16="http://schemas.microsoft.com/office/drawing/2014/main" id="{6C943F9E-2EB3-4E02-B33B-47368CEFB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0880" y="2621783"/>
              <a:ext cx="3215639" cy="220942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文本框 7">
              <a:extLst>
                <a:ext uri="{FF2B5EF4-FFF2-40B4-BE49-F238E27FC236}">
                  <a16:creationId xmlns="" xmlns:a16="http://schemas.microsoft.com/office/drawing/2014/main" id="{54C5E043-C1A8-4355-9AFE-C87E421C98DF}"/>
                </a:ext>
              </a:extLst>
            </p:cNvPr>
            <p:cNvSpPr txBox="1"/>
            <p:nvPr/>
          </p:nvSpPr>
          <p:spPr>
            <a:xfrm>
              <a:off x="7977043" y="2248220"/>
              <a:ext cx="16321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高手不在意工具</a:t>
              </a:r>
              <a:endParaRPr lang="zh-CN" altLang="en-US" sz="16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82887813-6672-4C03-8794-A3534FAABFDE}"/>
              </a:ext>
            </a:extLst>
          </p:cNvPr>
          <p:cNvGrpSpPr/>
          <p:nvPr/>
        </p:nvGrpSpPr>
        <p:grpSpPr>
          <a:xfrm>
            <a:off x="1296670" y="3829902"/>
            <a:ext cx="3478949" cy="848778"/>
            <a:chOff x="1296670" y="3829902"/>
            <a:chExt cx="3478949" cy="848778"/>
          </a:xfrm>
        </p:grpSpPr>
        <p:grpSp>
          <p:nvGrpSpPr>
            <p:cNvPr id="14" name="组合 13">
              <a:extLst>
                <a:ext uri="{FF2B5EF4-FFF2-40B4-BE49-F238E27FC236}">
                  <a16:creationId xmlns="" xmlns:a16="http://schemas.microsoft.com/office/drawing/2014/main" id="{D57CB561-1790-4CC8-8957-AFE63A24331D}"/>
                </a:ext>
              </a:extLst>
            </p:cNvPr>
            <p:cNvGrpSpPr/>
            <p:nvPr/>
          </p:nvGrpSpPr>
          <p:grpSpPr>
            <a:xfrm>
              <a:off x="1296670" y="4015740"/>
              <a:ext cx="2759290" cy="662940"/>
              <a:chOff x="1296670" y="4015740"/>
              <a:chExt cx="2759290" cy="662940"/>
            </a:xfrm>
          </p:grpSpPr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id="{67B00BA3-55A8-421B-B8B1-C68000CDA1AB}"/>
                  </a:ext>
                </a:extLst>
              </p:cNvPr>
              <p:cNvSpPr/>
              <p:nvPr/>
            </p:nvSpPr>
            <p:spPr>
              <a:xfrm>
                <a:off x="1296670" y="4107180"/>
                <a:ext cx="2360930" cy="571500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" name="直接箭头连接符 11">
                <a:extLst>
                  <a:ext uri="{FF2B5EF4-FFF2-40B4-BE49-F238E27FC236}">
                    <a16:creationId xmlns="" xmlns:a16="http://schemas.microsoft.com/office/drawing/2014/main" id="{FDDC0FCA-E0F4-4063-8524-7833569FE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05440" y="4015740"/>
                <a:ext cx="350520" cy="182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7" name="文本框 16">
              <a:extLst>
                <a:ext uri="{FF2B5EF4-FFF2-40B4-BE49-F238E27FC236}">
                  <a16:creationId xmlns="" xmlns:a16="http://schemas.microsoft.com/office/drawing/2014/main" id="{52C6E703-4A89-47F7-8B3B-9FF671FA57E3}"/>
                </a:ext>
              </a:extLst>
            </p:cNvPr>
            <p:cNvSpPr txBox="1"/>
            <p:nvPr/>
          </p:nvSpPr>
          <p:spPr>
            <a:xfrm>
              <a:off x="3963152" y="3829902"/>
              <a:ext cx="812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b="1">
                  <a:solidFill>
                    <a:srgbClr val="C00000"/>
                  </a:solidFill>
                  <a:ea typeface="阿里巴巴普惠体" panose="00020600040101010101"/>
                </a:rPr>
                <a:t>VsCode</a:t>
              </a:r>
              <a:endParaRPr lang="zh-CN" altLang="en-US" sz="16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E99AFCE7-7F57-4C14-8195-354C6D4FFBB2}"/>
              </a:ext>
            </a:extLst>
          </p:cNvPr>
          <p:cNvGrpSpPr/>
          <p:nvPr/>
        </p:nvGrpSpPr>
        <p:grpSpPr>
          <a:xfrm>
            <a:off x="5223710" y="5686425"/>
            <a:ext cx="1268082" cy="338554"/>
            <a:chOff x="4784101" y="5563353"/>
            <a:chExt cx="1268082" cy="338554"/>
          </a:xfrm>
        </p:grpSpPr>
        <p:sp>
          <p:nvSpPr>
            <p:cNvPr id="20" name="文本框 19">
              <a:extLst>
                <a:ext uri="{FF2B5EF4-FFF2-40B4-BE49-F238E27FC236}">
                  <a16:creationId xmlns="" xmlns:a16="http://schemas.microsoft.com/office/drawing/2014/main" id="{36C85027-0951-4904-89AF-965E840E8C7E}"/>
                </a:ext>
              </a:extLst>
            </p:cNvPr>
            <p:cNvSpPr txBox="1"/>
            <p:nvPr/>
          </p:nvSpPr>
          <p:spPr>
            <a:xfrm>
              <a:off x="5046780" y="556335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安装演示</a:t>
              </a:r>
              <a:endParaRPr lang="zh-CN" altLang="en-US" sz="16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sp>
          <p:nvSpPr>
            <p:cNvPr id="22" name="Shape 2436">
              <a:extLst>
                <a:ext uri="{FF2B5EF4-FFF2-40B4-BE49-F238E27FC236}">
                  <a16:creationId xmlns="" xmlns:a16="http://schemas.microsoft.com/office/drawing/2014/main" id="{419619FA-C0F9-4C2C-981A-2191CF28E9E6}"/>
                </a:ext>
              </a:extLst>
            </p:cNvPr>
            <p:cNvSpPr/>
            <p:nvPr/>
          </p:nvSpPr>
          <p:spPr>
            <a:xfrm>
              <a:off x="4784101" y="5592900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8095"/>
                  </a:moveTo>
                  <a:lnTo>
                    <a:pt x="20091" y="8640"/>
                  </a:lnTo>
                  <a:cubicBezTo>
                    <a:pt x="19294" y="8426"/>
                    <a:pt x="18482" y="8322"/>
                    <a:pt x="17675" y="8322"/>
                  </a:cubicBezTo>
                  <a:lnTo>
                    <a:pt x="17150" y="7377"/>
                  </a:lnTo>
                  <a:cubicBezTo>
                    <a:pt x="17052" y="7203"/>
                    <a:pt x="16911" y="7035"/>
                    <a:pt x="16741" y="6937"/>
                  </a:cubicBezTo>
                  <a:cubicBezTo>
                    <a:pt x="16601" y="6856"/>
                    <a:pt x="16442" y="6822"/>
                    <a:pt x="16268" y="6868"/>
                  </a:cubicBezTo>
                  <a:lnTo>
                    <a:pt x="13487" y="7613"/>
                  </a:lnTo>
                  <a:cubicBezTo>
                    <a:pt x="13102" y="7716"/>
                    <a:pt x="12995" y="8125"/>
                    <a:pt x="12977" y="8495"/>
                  </a:cubicBezTo>
                  <a:lnTo>
                    <a:pt x="12996" y="9570"/>
                  </a:lnTo>
                  <a:cubicBezTo>
                    <a:pt x="12293" y="9973"/>
                    <a:pt x="11639" y="10471"/>
                    <a:pt x="11053" y="11057"/>
                  </a:cubicBezTo>
                  <a:lnTo>
                    <a:pt x="10023" y="10762"/>
                  </a:lnTo>
                  <a:cubicBezTo>
                    <a:pt x="9673" y="10664"/>
                    <a:pt x="9239" y="10682"/>
                    <a:pt x="9040" y="11026"/>
                  </a:cubicBezTo>
                  <a:lnTo>
                    <a:pt x="7600" y="13520"/>
                  </a:lnTo>
                  <a:cubicBezTo>
                    <a:pt x="7401" y="13864"/>
                    <a:pt x="7614" y="14229"/>
                    <a:pt x="7863" y="14504"/>
                  </a:cubicBezTo>
                  <a:lnTo>
                    <a:pt x="8633" y="15248"/>
                  </a:lnTo>
                  <a:cubicBezTo>
                    <a:pt x="8419" y="16049"/>
                    <a:pt x="8315" y="16864"/>
                    <a:pt x="8317" y="17674"/>
                  </a:cubicBezTo>
                  <a:lnTo>
                    <a:pt x="7377" y="18196"/>
                  </a:lnTo>
                  <a:cubicBezTo>
                    <a:pt x="7060" y="18373"/>
                    <a:pt x="6765" y="18693"/>
                    <a:pt x="6868" y="19077"/>
                  </a:cubicBezTo>
                  <a:lnTo>
                    <a:pt x="7281" y="20619"/>
                  </a:lnTo>
                  <a:lnTo>
                    <a:pt x="1964" y="20619"/>
                  </a:lnTo>
                  <a:cubicBezTo>
                    <a:pt x="1422" y="20619"/>
                    <a:pt x="982" y="20178"/>
                    <a:pt x="982" y="19636"/>
                  </a:cubicBezTo>
                  <a:lnTo>
                    <a:pt x="982" y="11291"/>
                  </a:lnTo>
                  <a:lnTo>
                    <a:pt x="1931" y="11291"/>
                  </a:lnTo>
                  <a:cubicBezTo>
                    <a:pt x="2328" y="11291"/>
                    <a:pt x="2538" y="10924"/>
                    <a:pt x="2651" y="10571"/>
                  </a:cubicBezTo>
                  <a:lnTo>
                    <a:pt x="2913" y="9523"/>
                  </a:lnTo>
                  <a:cubicBezTo>
                    <a:pt x="3711" y="9310"/>
                    <a:pt x="4466" y="8993"/>
                    <a:pt x="5164" y="8590"/>
                  </a:cubicBezTo>
                  <a:lnTo>
                    <a:pt x="6091" y="9146"/>
                  </a:lnTo>
                  <a:cubicBezTo>
                    <a:pt x="6275" y="9241"/>
                    <a:pt x="6484" y="9317"/>
                    <a:pt x="6681" y="9317"/>
                  </a:cubicBezTo>
                  <a:cubicBezTo>
                    <a:pt x="6837" y="9317"/>
                    <a:pt x="6985" y="9270"/>
                    <a:pt x="7110" y="9146"/>
                  </a:cubicBezTo>
                  <a:lnTo>
                    <a:pt x="9146" y="7109"/>
                  </a:lnTo>
                  <a:cubicBezTo>
                    <a:pt x="9427" y="6828"/>
                    <a:pt x="9332" y="6404"/>
                    <a:pt x="9146" y="6091"/>
                  </a:cubicBezTo>
                  <a:lnTo>
                    <a:pt x="8593" y="5169"/>
                  </a:lnTo>
                  <a:cubicBezTo>
                    <a:pt x="8999" y="4469"/>
                    <a:pt x="9317" y="3711"/>
                    <a:pt x="9531" y="2911"/>
                  </a:cubicBezTo>
                  <a:lnTo>
                    <a:pt x="10571" y="2651"/>
                  </a:lnTo>
                  <a:cubicBezTo>
                    <a:pt x="10924" y="2538"/>
                    <a:pt x="11291" y="2328"/>
                    <a:pt x="11291" y="1931"/>
                  </a:cubicBezTo>
                  <a:lnTo>
                    <a:pt x="11291" y="982"/>
                  </a:lnTo>
                  <a:lnTo>
                    <a:pt x="19636" y="982"/>
                  </a:lnTo>
                  <a:cubicBezTo>
                    <a:pt x="20178" y="982"/>
                    <a:pt x="20618" y="1421"/>
                    <a:pt x="20618" y="1964"/>
                  </a:cubicBezTo>
                  <a:cubicBezTo>
                    <a:pt x="20618" y="1964"/>
                    <a:pt x="20618" y="8095"/>
                    <a:pt x="20618" y="8095"/>
                  </a:cubicBezTo>
                  <a:close/>
                  <a:moveTo>
                    <a:pt x="20618" y="12594"/>
                  </a:moveTo>
                  <a:cubicBezTo>
                    <a:pt x="19750" y="12088"/>
                    <a:pt x="18750" y="11782"/>
                    <a:pt x="17673" y="11782"/>
                  </a:cubicBezTo>
                  <a:cubicBezTo>
                    <a:pt x="14419" y="11782"/>
                    <a:pt x="11782" y="14419"/>
                    <a:pt x="11782" y="17673"/>
                  </a:cubicBezTo>
                  <a:cubicBezTo>
                    <a:pt x="11782" y="18751"/>
                    <a:pt x="12088" y="19750"/>
                    <a:pt x="12594" y="20619"/>
                  </a:cubicBezTo>
                  <a:lnTo>
                    <a:pt x="8298" y="20619"/>
                  </a:lnTo>
                  <a:lnTo>
                    <a:pt x="7875" y="19042"/>
                  </a:lnTo>
                  <a:lnTo>
                    <a:pt x="8794" y="18532"/>
                  </a:lnTo>
                  <a:cubicBezTo>
                    <a:pt x="9106" y="18358"/>
                    <a:pt x="9299" y="18028"/>
                    <a:pt x="9299" y="17671"/>
                  </a:cubicBezTo>
                  <a:cubicBezTo>
                    <a:pt x="9298" y="16938"/>
                    <a:pt x="9392" y="16208"/>
                    <a:pt x="9582" y="15502"/>
                  </a:cubicBezTo>
                  <a:cubicBezTo>
                    <a:pt x="9674" y="15158"/>
                    <a:pt x="9572" y="14791"/>
                    <a:pt x="9316" y="14543"/>
                  </a:cubicBezTo>
                  <a:lnTo>
                    <a:pt x="8572" y="13823"/>
                  </a:lnTo>
                  <a:cubicBezTo>
                    <a:pt x="8569" y="13820"/>
                    <a:pt x="8566" y="13817"/>
                    <a:pt x="8564" y="13813"/>
                  </a:cubicBezTo>
                  <a:lnTo>
                    <a:pt x="9776" y="11713"/>
                  </a:lnTo>
                  <a:lnTo>
                    <a:pt x="10783" y="12001"/>
                  </a:lnTo>
                  <a:cubicBezTo>
                    <a:pt x="11126" y="12099"/>
                    <a:pt x="11495" y="12003"/>
                    <a:pt x="11748" y="11751"/>
                  </a:cubicBezTo>
                  <a:cubicBezTo>
                    <a:pt x="12264" y="11234"/>
                    <a:pt x="12848" y="10787"/>
                    <a:pt x="13485" y="10421"/>
                  </a:cubicBezTo>
                  <a:cubicBezTo>
                    <a:pt x="13794" y="10243"/>
                    <a:pt x="13983" y="9911"/>
                    <a:pt x="13977" y="9554"/>
                  </a:cubicBezTo>
                  <a:lnTo>
                    <a:pt x="13960" y="8514"/>
                  </a:lnTo>
                  <a:lnTo>
                    <a:pt x="13960" y="8503"/>
                  </a:lnTo>
                  <a:lnTo>
                    <a:pt x="16304" y="7875"/>
                  </a:lnTo>
                  <a:lnTo>
                    <a:pt x="16817" y="8799"/>
                  </a:lnTo>
                  <a:cubicBezTo>
                    <a:pt x="16905" y="8958"/>
                    <a:pt x="17032" y="9085"/>
                    <a:pt x="17184" y="9172"/>
                  </a:cubicBezTo>
                  <a:cubicBezTo>
                    <a:pt x="17330" y="9257"/>
                    <a:pt x="17499" y="9304"/>
                    <a:pt x="17675" y="9304"/>
                  </a:cubicBezTo>
                  <a:cubicBezTo>
                    <a:pt x="18407" y="9304"/>
                    <a:pt x="19135" y="9399"/>
                    <a:pt x="19837" y="9589"/>
                  </a:cubicBezTo>
                  <a:cubicBezTo>
                    <a:pt x="20106" y="9660"/>
                    <a:pt x="20389" y="9611"/>
                    <a:pt x="20618" y="9464"/>
                  </a:cubicBezTo>
                  <a:cubicBezTo>
                    <a:pt x="20618" y="9464"/>
                    <a:pt x="20618" y="12594"/>
                    <a:pt x="20618" y="12594"/>
                  </a:cubicBezTo>
                  <a:close/>
                  <a:moveTo>
                    <a:pt x="20618" y="15475"/>
                  </a:moveTo>
                  <a:lnTo>
                    <a:pt x="19093" y="16323"/>
                  </a:lnTo>
                  <a:cubicBezTo>
                    <a:pt x="18735" y="15946"/>
                    <a:pt x="18233" y="15709"/>
                    <a:pt x="17673" y="15709"/>
                  </a:cubicBezTo>
                  <a:cubicBezTo>
                    <a:pt x="17113" y="15709"/>
                    <a:pt x="16610" y="15946"/>
                    <a:pt x="16253" y="16323"/>
                  </a:cubicBezTo>
                  <a:lnTo>
                    <a:pt x="13643" y="14873"/>
                  </a:lnTo>
                  <a:cubicBezTo>
                    <a:pt x="14530" y="13599"/>
                    <a:pt x="16003" y="12764"/>
                    <a:pt x="17673" y="12764"/>
                  </a:cubicBezTo>
                  <a:cubicBezTo>
                    <a:pt x="18783" y="12764"/>
                    <a:pt x="19798" y="13141"/>
                    <a:pt x="20618" y="13764"/>
                  </a:cubicBezTo>
                  <a:cubicBezTo>
                    <a:pt x="20618" y="13764"/>
                    <a:pt x="20618" y="15475"/>
                    <a:pt x="20618" y="15475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9"/>
                    <a:pt x="19636" y="20619"/>
                  </a:cubicBezTo>
                  <a:lnTo>
                    <a:pt x="18164" y="20619"/>
                  </a:lnTo>
                  <a:lnTo>
                    <a:pt x="18164" y="19567"/>
                  </a:lnTo>
                  <a:cubicBezTo>
                    <a:pt x="19009" y="19348"/>
                    <a:pt x="19636" y="18587"/>
                    <a:pt x="19636" y="17673"/>
                  </a:cubicBezTo>
                  <a:cubicBezTo>
                    <a:pt x="19636" y="17502"/>
                    <a:pt x="19608" y="17339"/>
                    <a:pt x="19567" y="17182"/>
                  </a:cubicBezTo>
                  <a:lnTo>
                    <a:pt x="20618" y="16598"/>
                  </a:lnTo>
                  <a:cubicBezTo>
                    <a:pt x="20618" y="16598"/>
                    <a:pt x="20618" y="19636"/>
                    <a:pt x="20618" y="19636"/>
                  </a:cubicBezTo>
                  <a:close/>
                  <a:moveTo>
                    <a:pt x="16691" y="17673"/>
                  </a:moveTo>
                  <a:cubicBezTo>
                    <a:pt x="16691" y="17131"/>
                    <a:pt x="17131" y="16691"/>
                    <a:pt x="17673" y="16691"/>
                  </a:cubicBezTo>
                  <a:cubicBezTo>
                    <a:pt x="18214" y="16691"/>
                    <a:pt x="18655" y="17131"/>
                    <a:pt x="18655" y="17673"/>
                  </a:cubicBezTo>
                  <a:cubicBezTo>
                    <a:pt x="18655" y="18215"/>
                    <a:pt x="18214" y="18655"/>
                    <a:pt x="17673" y="18655"/>
                  </a:cubicBezTo>
                  <a:cubicBezTo>
                    <a:pt x="17131" y="18655"/>
                    <a:pt x="16691" y="18215"/>
                    <a:pt x="16691" y="17673"/>
                  </a:cubicBezTo>
                  <a:moveTo>
                    <a:pt x="17182" y="20619"/>
                  </a:moveTo>
                  <a:lnTo>
                    <a:pt x="13757" y="20619"/>
                  </a:lnTo>
                  <a:cubicBezTo>
                    <a:pt x="13138" y="19797"/>
                    <a:pt x="12764" y="18781"/>
                    <a:pt x="12764" y="17673"/>
                  </a:cubicBezTo>
                  <a:cubicBezTo>
                    <a:pt x="12764" y="16982"/>
                    <a:pt x="12907" y="16326"/>
                    <a:pt x="13165" y="15730"/>
                  </a:cubicBezTo>
                  <a:lnTo>
                    <a:pt x="15779" y="17182"/>
                  </a:lnTo>
                  <a:cubicBezTo>
                    <a:pt x="15738" y="17339"/>
                    <a:pt x="15709" y="17502"/>
                    <a:pt x="15709" y="17673"/>
                  </a:cubicBezTo>
                  <a:cubicBezTo>
                    <a:pt x="15709" y="18587"/>
                    <a:pt x="16336" y="19348"/>
                    <a:pt x="17182" y="19567"/>
                  </a:cubicBezTo>
                  <a:cubicBezTo>
                    <a:pt x="17182" y="19567"/>
                    <a:pt x="17182" y="20619"/>
                    <a:pt x="17182" y="20619"/>
                  </a:cubicBezTo>
                  <a:close/>
                  <a:moveTo>
                    <a:pt x="982" y="5376"/>
                  </a:moveTo>
                  <a:cubicBezTo>
                    <a:pt x="3301" y="5145"/>
                    <a:pt x="5145" y="3301"/>
                    <a:pt x="5375" y="982"/>
                  </a:cubicBezTo>
                  <a:lnTo>
                    <a:pt x="10309" y="982"/>
                  </a:lnTo>
                  <a:lnTo>
                    <a:pt x="10309" y="1703"/>
                  </a:lnTo>
                  <a:cubicBezTo>
                    <a:pt x="10305" y="1705"/>
                    <a:pt x="10302" y="1706"/>
                    <a:pt x="10298" y="1707"/>
                  </a:cubicBezTo>
                  <a:lnTo>
                    <a:pt x="9293" y="1958"/>
                  </a:lnTo>
                  <a:cubicBezTo>
                    <a:pt x="8947" y="2045"/>
                    <a:pt x="8675" y="2313"/>
                    <a:pt x="8583" y="2657"/>
                  </a:cubicBezTo>
                  <a:cubicBezTo>
                    <a:pt x="8394" y="3363"/>
                    <a:pt x="8112" y="4042"/>
                    <a:pt x="7744" y="4676"/>
                  </a:cubicBezTo>
                  <a:cubicBezTo>
                    <a:pt x="7564" y="4986"/>
                    <a:pt x="7567" y="5368"/>
                    <a:pt x="7751" y="5674"/>
                  </a:cubicBezTo>
                  <a:lnTo>
                    <a:pt x="8292" y="6575"/>
                  </a:lnTo>
                  <a:lnTo>
                    <a:pt x="6576" y="8291"/>
                  </a:lnTo>
                  <a:cubicBezTo>
                    <a:pt x="6573" y="8290"/>
                    <a:pt x="6569" y="8288"/>
                    <a:pt x="6566" y="8286"/>
                  </a:cubicBezTo>
                  <a:lnTo>
                    <a:pt x="5669" y="7748"/>
                  </a:lnTo>
                  <a:cubicBezTo>
                    <a:pt x="5513" y="7655"/>
                    <a:pt x="5339" y="7608"/>
                    <a:pt x="5164" y="7608"/>
                  </a:cubicBezTo>
                  <a:cubicBezTo>
                    <a:pt x="4995" y="7608"/>
                    <a:pt x="4825" y="7652"/>
                    <a:pt x="4673" y="7739"/>
                  </a:cubicBezTo>
                  <a:cubicBezTo>
                    <a:pt x="4039" y="8106"/>
                    <a:pt x="3362" y="8387"/>
                    <a:pt x="2659" y="8575"/>
                  </a:cubicBezTo>
                  <a:cubicBezTo>
                    <a:pt x="2315" y="8666"/>
                    <a:pt x="2047" y="8938"/>
                    <a:pt x="1960" y="9285"/>
                  </a:cubicBezTo>
                  <a:lnTo>
                    <a:pt x="1707" y="10298"/>
                  </a:lnTo>
                  <a:cubicBezTo>
                    <a:pt x="1706" y="10302"/>
                    <a:pt x="1705" y="10305"/>
                    <a:pt x="1703" y="10310"/>
                  </a:cubicBezTo>
                  <a:lnTo>
                    <a:pt x="982" y="10310"/>
                  </a:lnTo>
                  <a:cubicBezTo>
                    <a:pt x="982" y="10310"/>
                    <a:pt x="982" y="5376"/>
                    <a:pt x="982" y="5376"/>
                  </a:cubicBezTo>
                  <a:close/>
                  <a:moveTo>
                    <a:pt x="982" y="1964"/>
                  </a:moveTo>
                  <a:cubicBezTo>
                    <a:pt x="982" y="1421"/>
                    <a:pt x="1422" y="982"/>
                    <a:pt x="1964" y="982"/>
                  </a:cubicBezTo>
                  <a:lnTo>
                    <a:pt x="4384" y="982"/>
                  </a:lnTo>
                  <a:cubicBezTo>
                    <a:pt x="4162" y="2758"/>
                    <a:pt x="2758" y="4162"/>
                    <a:pt x="982" y="4384"/>
                  </a:cubicBezTo>
                  <a:cubicBezTo>
                    <a:pt x="982" y="4384"/>
                    <a:pt x="982" y="1964"/>
                    <a:pt x="982" y="1964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98385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05AEFEA-BA87-475B-AE48-70E1BAF5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</a:t>
            </a:r>
            <a:r>
              <a:rPr lang="zh-CN" altLang="en-US"/>
              <a:t>开发环境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65B10C7-9B3B-4EC1-AE5D-93D79BADEB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4594860" cy="517190"/>
          </a:xfrm>
        </p:spPr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介绍与安装 </a:t>
            </a:r>
            <a:r>
              <a:rPr lang="en-US" altLang="zh-CN"/>
              <a:t>VsCode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BC77EC81-28C0-4B12-A0D3-0B6A0EBC11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469581" cy="85165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安装注意</a:t>
            </a:r>
            <a:endParaRPr lang="en-US" altLang="zh-CN"/>
          </a:p>
          <a:p>
            <a:pPr lvl="1">
              <a:buFontTx/>
              <a:buChar char="-"/>
            </a:pPr>
            <a:r>
              <a:rPr lang="zh-CN" altLang="en-US"/>
              <a:t>好处：可以直接在 文件夹或文件 上</a:t>
            </a:r>
            <a:r>
              <a:rPr lang="zh-CN" altLang="en-US">
                <a:solidFill>
                  <a:srgbClr val="C00000"/>
                </a:solidFill>
              </a:rPr>
              <a:t>右键</a:t>
            </a:r>
            <a:r>
              <a:rPr lang="zh-CN" altLang="en-US"/>
              <a:t>，选择 </a:t>
            </a:r>
            <a:r>
              <a:rPr lang="zh-CN" altLang="en-US">
                <a:solidFill>
                  <a:srgbClr val="C00000"/>
                </a:solidFill>
              </a:rPr>
              <a:t>通过 </a:t>
            </a:r>
            <a:r>
              <a:rPr lang="en-US" altLang="zh-CN">
                <a:solidFill>
                  <a:srgbClr val="C00000"/>
                </a:solidFill>
              </a:rPr>
              <a:t>Code </a:t>
            </a:r>
            <a:r>
              <a:rPr lang="zh-CN" altLang="en-US">
                <a:solidFill>
                  <a:srgbClr val="C00000"/>
                </a:solidFill>
              </a:rPr>
              <a:t>打开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851C536-99AB-4FC3-99F7-3C94E636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496" y="2840796"/>
            <a:ext cx="4394813" cy="3594383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AA663FBC-D5EA-42A9-A8D0-4BB3800507EE}"/>
              </a:ext>
            </a:extLst>
          </p:cNvPr>
          <p:cNvGrpSpPr/>
          <p:nvPr/>
        </p:nvGrpSpPr>
        <p:grpSpPr>
          <a:xfrm>
            <a:off x="6573281" y="3239048"/>
            <a:ext cx="2827265" cy="2402729"/>
            <a:chOff x="6367859" y="3155921"/>
            <a:chExt cx="2827265" cy="2402729"/>
          </a:xfrm>
        </p:grpSpPr>
        <p:pic>
          <p:nvPicPr>
            <p:cNvPr id="11" name="图片 10">
              <a:extLst>
                <a:ext uri="{FF2B5EF4-FFF2-40B4-BE49-F238E27FC236}">
                  <a16:creationId xmlns="" xmlns:a16="http://schemas.microsoft.com/office/drawing/2014/main" id="{4C53F9E0-9DE7-4663-B4D0-502568B0D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7859" y="3462968"/>
              <a:ext cx="2827265" cy="2095682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CF111F75-9A10-417F-BE63-E8410D1EDDEA}"/>
                </a:ext>
              </a:extLst>
            </p:cNvPr>
            <p:cNvSpPr txBox="1"/>
            <p:nvPr/>
          </p:nvSpPr>
          <p:spPr>
            <a:xfrm>
              <a:off x="6853621" y="3155921"/>
              <a:ext cx="14814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C00000"/>
                  </a:solidFill>
                  <a:ea typeface="阿里巴巴普惠体" panose="00020600040101010101"/>
                </a:rPr>
                <a:t>右键 打开文件夹</a:t>
              </a:r>
              <a:endParaRPr lang="zh-CN" altLang="en-US" sz="14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E8832995-BADD-429B-B1A6-9E05F346E0BA}"/>
              </a:ext>
            </a:extLst>
          </p:cNvPr>
          <p:cNvGrpSpPr/>
          <p:nvPr/>
        </p:nvGrpSpPr>
        <p:grpSpPr>
          <a:xfrm>
            <a:off x="9984024" y="3239048"/>
            <a:ext cx="1516511" cy="1770944"/>
            <a:chOff x="10033821" y="2967874"/>
            <a:chExt cx="1516511" cy="1770944"/>
          </a:xfrm>
        </p:grpSpPr>
        <p:pic>
          <p:nvPicPr>
            <p:cNvPr id="13" name="图片 12">
              <a:extLst>
                <a:ext uri="{FF2B5EF4-FFF2-40B4-BE49-F238E27FC236}">
                  <a16:creationId xmlns="" xmlns:a16="http://schemas.microsoft.com/office/drawing/2014/main" id="{EAD57F6D-DD0E-4677-B4FB-E9669443D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3821" y="3275651"/>
              <a:ext cx="1516511" cy="1463167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1" name="文本框 20">
              <a:extLst>
                <a:ext uri="{FF2B5EF4-FFF2-40B4-BE49-F238E27FC236}">
                  <a16:creationId xmlns="" xmlns:a16="http://schemas.microsoft.com/office/drawing/2014/main" id="{02D5A7A8-31FC-4E6C-B619-8F18EC995C1D}"/>
                </a:ext>
              </a:extLst>
            </p:cNvPr>
            <p:cNvSpPr txBox="1"/>
            <p:nvPr/>
          </p:nvSpPr>
          <p:spPr>
            <a:xfrm>
              <a:off x="10087078" y="2967874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C00000"/>
                  </a:solidFill>
                  <a:ea typeface="阿里巴巴普惠体" panose="00020600040101010101"/>
                </a:rPr>
                <a:t>右键</a:t>
              </a:r>
              <a:r>
                <a:rPr lang="en-US" altLang="zh-CN" sz="1400">
                  <a:solidFill>
                    <a:srgbClr val="C00000"/>
                  </a:solidFill>
                  <a:ea typeface="阿里巴巴普惠体" panose="00020600040101010101"/>
                </a:rPr>
                <a:t> </a:t>
              </a:r>
              <a:r>
                <a:rPr lang="zh-CN" altLang="en-US" sz="1400">
                  <a:solidFill>
                    <a:srgbClr val="C00000"/>
                  </a:solidFill>
                  <a:ea typeface="阿里巴巴普惠体" panose="00020600040101010101"/>
                </a:rPr>
                <a:t>打开文件</a:t>
              </a:r>
              <a:endParaRPr lang="zh-CN" altLang="en-US" sz="14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1149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</a:t>
            </a:r>
            <a:r>
              <a:rPr lang="zh-CN" altLang="en-US"/>
              <a:t>开发环境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目标：掌握开发环境的搭建，正确使用</a:t>
            </a:r>
            <a:r>
              <a:rPr lang="en-US" altLang="zh-CN"/>
              <a:t>vs</a:t>
            </a:r>
            <a:r>
              <a:rPr lang="zh-CN" altLang="en-US"/>
              <a:t>进行代码编写，并使用浏览器浏览</a:t>
            </a:r>
            <a:r>
              <a:rPr lang="en-US" altLang="zh-CN"/>
              <a:t>html</a:t>
            </a:r>
            <a:r>
              <a:rPr lang="zh-CN" altLang="en-US"/>
              <a:t>页面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介绍与安装 </a:t>
            </a:r>
            <a:r>
              <a:rPr lang="en-US" altLang="zh-CN"/>
              <a:t>vscode</a:t>
            </a:r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安装 </a:t>
            </a:r>
            <a:r>
              <a:rPr lang="en-US" altLang="zh-CN" b="1">
                <a:solidFill>
                  <a:srgbClr val="C00000"/>
                </a:solidFill>
              </a:rPr>
              <a:t>vscode </a:t>
            </a:r>
            <a:r>
              <a:rPr lang="zh-CN" altLang="en-US" b="1">
                <a:solidFill>
                  <a:srgbClr val="C00000"/>
                </a:solidFill>
              </a:rPr>
              <a:t>常用插件</a:t>
            </a:r>
            <a:endParaRPr lang="en-US" altLang="zh-CN" b="1">
              <a:solidFill>
                <a:srgbClr val="C00000"/>
              </a:solidFill>
            </a:endParaRP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设置 </a:t>
            </a:r>
            <a:r>
              <a:rPr lang="en-US" altLang="zh-CN"/>
              <a:t>vscode</a:t>
            </a: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介绍与安装浏览器</a:t>
            </a:r>
          </a:p>
        </p:txBody>
      </p:sp>
    </p:spTree>
    <p:extLst>
      <p:ext uri="{BB962C8B-B14F-4D97-AF65-F5344CB8AC3E}">
        <p14:creationId xmlns:p14="http://schemas.microsoft.com/office/powerpoint/2010/main" val="14757595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05AEFEA-BA87-475B-AE48-70E1BAF5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</a:t>
            </a:r>
            <a:r>
              <a:rPr lang="zh-CN" altLang="en-US"/>
              <a:t>开发环境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65B10C7-9B3B-4EC1-AE5D-93D79BADEB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安装 </a:t>
            </a:r>
            <a:r>
              <a:rPr lang="en-US" altLang="zh-CN"/>
              <a:t>VsCode </a:t>
            </a:r>
            <a:r>
              <a:rPr lang="zh-CN" altLang="en-US"/>
              <a:t>常用插件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BC77EC81-28C0-4B12-A0D3-0B6A0EBC11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5063835" cy="25828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/>
              <a:t>Chinese </a:t>
            </a:r>
            <a:r>
              <a:rPr lang="zh-CN" altLang="en-US"/>
              <a:t>汉化包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/>
              <a:t>Dark+ Material </a:t>
            </a:r>
            <a:r>
              <a:rPr lang="zh-CN" altLang="en-US"/>
              <a:t>皮肤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/>
              <a:t>Prettier Code formatter </a:t>
            </a:r>
            <a:r>
              <a:rPr lang="zh-CN" altLang="en-US"/>
              <a:t>格式化代码插件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/>
              <a:t>open in browser </a:t>
            </a:r>
            <a:r>
              <a:rPr lang="zh-CN" altLang="en-US"/>
              <a:t>快速在浏览器打开网页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>
                <a:solidFill>
                  <a:srgbClr val="C00000"/>
                </a:solidFill>
              </a:rPr>
              <a:t>Auto Rename Tag </a:t>
            </a:r>
            <a:r>
              <a:rPr lang="zh-CN" altLang="en-US">
                <a:solidFill>
                  <a:srgbClr val="C00000"/>
                </a:solidFill>
              </a:rPr>
              <a:t>自动重命名 </a:t>
            </a:r>
            <a:r>
              <a:rPr lang="en-US" altLang="zh-CN">
                <a:solidFill>
                  <a:srgbClr val="C00000"/>
                </a:solidFill>
              </a:rPr>
              <a:t>HTML</a:t>
            </a:r>
            <a:r>
              <a:rPr lang="zh-CN" altLang="en-US">
                <a:solidFill>
                  <a:srgbClr val="C00000"/>
                </a:solidFill>
              </a:rPr>
              <a:t>结束标签</a:t>
            </a:r>
          </a:p>
          <a:p>
            <a:pPr>
              <a:buFont typeface="Wingdings" panose="05000000000000000000" pitchFamily="2" charset="2"/>
              <a:buChar char="l"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9489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>
                <a:solidFill>
                  <a:srgbClr val="C00000"/>
                </a:solidFill>
              </a:rPr>
              <a:t>什么是网页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en-US" altLang="zh-CN"/>
              <a:t>HTML </a:t>
            </a:r>
            <a:r>
              <a:rPr lang="zh-CN" altLang="en-US"/>
              <a:t>基本结构与语法规范</a:t>
            </a:r>
            <a:endParaRPr lang="en-US" altLang="zh-CN"/>
          </a:p>
          <a:p>
            <a:r>
              <a:rPr lang="zh-CN" altLang="en-US"/>
              <a:t>开发环境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常用标签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实体符号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9130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</a:t>
            </a:r>
            <a:r>
              <a:rPr lang="zh-CN" altLang="en-US"/>
              <a:t>开发环境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目标：掌握开发环境的搭建，正确使用</a:t>
            </a:r>
            <a:r>
              <a:rPr lang="en-US" altLang="zh-CN"/>
              <a:t>vs</a:t>
            </a:r>
            <a:r>
              <a:rPr lang="zh-CN" altLang="en-US"/>
              <a:t>进行代码编写，并使用浏览器浏览</a:t>
            </a:r>
            <a:r>
              <a:rPr lang="en-US" altLang="zh-CN"/>
              <a:t>html</a:t>
            </a:r>
            <a:r>
              <a:rPr lang="zh-CN" altLang="en-US"/>
              <a:t>页面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介绍与安装 </a:t>
            </a:r>
            <a:r>
              <a:rPr lang="en-US" altLang="zh-CN"/>
              <a:t>vscode</a:t>
            </a: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安装 </a:t>
            </a:r>
            <a:r>
              <a:rPr lang="en-US" altLang="zh-CN"/>
              <a:t>vscode </a:t>
            </a:r>
            <a:r>
              <a:rPr lang="zh-CN" altLang="en-US"/>
              <a:t>常用插件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设置 </a:t>
            </a:r>
            <a:r>
              <a:rPr lang="en-US" altLang="zh-CN" b="1">
                <a:solidFill>
                  <a:srgbClr val="C00000"/>
                </a:solidFill>
              </a:rPr>
              <a:t>vscode</a:t>
            </a: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介绍与安装浏览器</a:t>
            </a:r>
          </a:p>
        </p:txBody>
      </p:sp>
    </p:spTree>
    <p:extLst>
      <p:ext uri="{BB962C8B-B14F-4D97-AF65-F5344CB8AC3E}">
        <p14:creationId xmlns:p14="http://schemas.microsoft.com/office/powerpoint/2010/main" val="2242110693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</a:t>
            </a:r>
            <a:r>
              <a:rPr lang="zh-CN" altLang="en-US"/>
              <a:t>开发环境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3.VsCode </a:t>
            </a:r>
            <a:r>
              <a:rPr lang="zh-CN" altLang="en-US"/>
              <a:t>设置使用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23342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新建文件：</a:t>
            </a:r>
            <a:r>
              <a:rPr lang="en-US" altLang="zh-CN"/>
              <a:t> (ctrl + n)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保存：</a:t>
            </a:r>
            <a:r>
              <a:rPr lang="en-US" altLang="zh-CN"/>
              <a:t> (ctrl + s) </a:t>
            </a:r>
            <a:r>
              <a:rPr lang="zh-CN" altLang="en-US"/>
              <a:t>，注意网页文件后缀为 </a:t>
            </a:r>
            <a:r>
              <a:rPr lang="en-US" altLang="zh-CN">
                <a:solidFill>
                  <a:srgbClr val="C00000"/>
                </a:solidFill>
              </a:rPr>
              <a:t>.html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放大缩小代码字体：</a:t>
            </a:r>
            <a:r>
              <a:rPr lang="en-US" altLang="zh-CN"/>
              <a:t> (ctrl + </a:t>
            </a:r>
            <a:r>
              <a:rPr lang="zh-CN" altLang="en-US"/>
              <a:t>加号键 或 减号键</a:t>
            </a:r>
            <a:r>
              <a:rPr lang="en-US" altLang="zh-CN"/>
              <a:t>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快速生成 整个</a:t>
            </a:r>
            <a:r>
              <a:rPr lang="en-US" altLang="zh-CN"/>
              <a:t>html </a:t>
            </a:r>
            <a:r>
              <a:rPr lang="zh-CN" altLang="en-US"/>
              <a:t>页面：</a:t>
            </a:r>
            <a:r>
              <a:rPr lang="en-US" altLang="zh-CN"/>
              <a:t>(</a:t>
            </a:r>
            <a:r>
              <a:rPr lang="zh-CN" altLang="en-US"/>
              <a:t>！</a:t>
            </a:r>
            <a:r>
              <a:rPr lang="en-US" altLang="zh-CN"/>
              <a:t>+ tab</a:t>
            </a:r>
            <a:r>
              <a:rPr lang="zh-CN" altLang="en-US"/>
              <a:t>键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8" name="Shape 2435">
            <a:extLst>
              <a:ext uri="{FF2B5EF4-FFF2-40B4-BE49-F238E27FC236}">
                <a16:creationId xmlns="" xmlns:a16="http://schemas.microsoft.com/office/drawing/2014/main" id="{56659FFF-4C23-4F43-83D1-26B726C2C5CD}"/>
              </a:ext>
            </a:extLst>
          </p:cNvPr>
          <p:cNvSpPr/>
          <p:nvPr/>
        </p:nvSpPr>
        <p:spPr>
          <a:xfrm>
            <a:off x="7884810" y="2260991"/>
            <a:ext cx="1724411" cy="1636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682115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</a:t>
            </a:r>
            <a:r>
              <a:rPr lang="zh-CN" altLang="en-US"/>
              <a:t>开发环境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目标：掌握开发环境的搭建，正确使用</a:t>
            </a:r>
            <a:r>
              <a:rPr lang="en-US" altLang="zh-CN"/>
              <a:t>vs</a:t>
            </a:r>
            <a:r>
              <a:rPr lang="zh-CN" altLang="en-US"/>
              <a:t>进行代码编写，并使用浏览器浏览</a:t>
            </a:r>
            <a:r>
              <a:rPr lang="en-US" altLang="zh-CN"/>
              <a:t>html</a:t>
            </a:r>
            <a:r>
              <a:rPr lang="zh-CN" altLang="en-US"/>
              <a:t>页面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271217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介绍与安装 </a:t>
            </a:r>
            <a:r>
              <a:rPr lang="en-US" altLang="zh-CN"/>
              <a:t>vscode</a:t>
            </a: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安装 </a:t>
            </a:r>
            <a:r>
              <a:rPr lang="en-US" altLang="zh-CN"/>
              <a:t>vscode </a:t>
            </a:r>
            <a:r>
              <a:rPr lang="zh-CN" altLang="en-US"/>
              <a:t>常用插件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设置 </a:t>
            </a:r>
            <a:r>
              <a:rPr lang="en-US" altLang="zh-CN"/>
              <a:t>vscode</a:t>
            </a:r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介绍与安装浏览器</a:t>
            </a:r>
            <a:endParaRPr lang="en-US" altLang="zh-CN" b="1">
              <a:solidFill>
                <a:srgbClr val="C00000"/>
              </a:solidFill>
            </a:endParaRPr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>
                <a:solidFill>
                  <a:srgbClr val="C00000"/>
                </a:solidFill>
              </a:rPr>
              <a:t>常用浏览器</a:t>
            </a:r>
            <a:endParaRPr lang="en-US" altLang="zh-CN">
              <a:solidFill>
                <a:srgbClr val="C00000"/>
              </a:solidFill>
            </a:endParaRPr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>
                <a:solidFill>
                  <a:srgbClr val="C00000"/>
                </a:solidFill>
              </a:rPr>
              <a:t>浏览器内核</a:t>
            </a:r>
          </a:p>
        </p:txBody>
      </p:sp>
    </p:spTree>
    <p:extLst>
      <p:ext uri="{BB962C8B-B14F-4D97-AF65-F5344CB8AC3E}">
        <p14:creationId xmlns:p14="http://schemas.microsoft.com/office/powerpoint/2010/main" val="19419518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05AEFEA-BA87-475B-AE48-70E1BAF5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</a:t>
            </a:r>
            <a:r>
              <a:rPr lang="zh-CN" altLang="en-US"/>
              <a:t>开发环境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65B10C7-9B3B-4EC1-AE5D-93D79BADEB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4594860" cy="517190"/>
          </a:xfrm>
        </p:spPr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介绍和安装浏览器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BC77EC81-28C0-4B12-A0D3-0B6A0EBC11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8069579" cy="9227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常用的浏览器：</a:t>
            </a:r>
            <a:r>
              <a:rPr lang="zh-CN" altLang="en-US" sz="1400">
                <a:ea typeface="阿里巴巴普惠体" panose="00020600040101010101"/>
                <a:sym typeface="+mn-ea"/>
              </a:rPr>
              <a:t>浏览器是网页显示、运行的平台</a:t>
            </a:r>
            <a:endParaRPr lang="en-US" altLang="zh-CN" sz="1400">
              <a:ea typeface="阿里巴巴普惠体" panose="00020600040101010101"/>
              <a:sym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  <a:sym typeface="+mn-ea"/>
              </a:rPr>
              <a:t>浏览器市场份额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339AAC6-C0B0-4294-A41F-08241E232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507" y="3008611"/>
            <a:ext cx="3332605" cy="2325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B2C6CA81-DE94-4C5F-B837-7E1460B73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367" y="3008611"/>
            <a:ext cx="2631267" cy="23602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B1F4081C-E65A-4AA0-A90F-7C1460BC2DA9}"/>
              </a:ext>
            </a:extLst>
          </p:cNvPr>
          <p:cNvGrpSpPr/>
          <p:nvPr/>
        </p:nvGrpSpPr>
        <p:grpSpPr>
          <a:xfrm>
            <a:off x="2822193" y="5882603"/>
            <a:ext cx="5380252" cy="338554"/>
            <a:chOff x="7829372" y="1936176"/>
            <a:chExt cx="5544897" cy="338554"/>
          </a:xfrm>
        </p:grpSpPr>
        <p:sp>
          <p:nvSpPr>
            <p:cNvPr id="9" name="文本框 8">
              <a:extLst>
                <a:ext uri="{FF2B5EF4-FFF2-40B4-BE49-F238E27FC236}">
                  <a16:creationId xmlns="" xmlns:a16="http://schemas.microsoft.com/office/drawing/2014/main" id="{C0204981-5F2B-490D-9160-2F608787F654}"/>
                </a:ext>
              </a:extLst>
            </p:cNvPr>
            <p:cNvSpPr txBox="1"/>
            <p:nvPr/>
          </p:nvSpPr>
          <p:spPr>
            <a:xfrm>
              <a:off x="8108831" y="1936176"/>
              <a:ext cx="52654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思考：作为开发者的我们，应该选用哪一种浏览器呢？</a:t>
              </a:r>
              <a:endParaRPr lang="zh-CN" altLang="en-US" sz="16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sp>
          <p:nvSpPr>
            <p:cNvPr id="10" name="Shape 2400">
              <a:extLst>
                <a:ext uri="{FF2B5EF4-FFF2-40B4-BE49-F238E27FC236}">
                  <a16:creationId xmlns="" xmlns:a16="http://schemas.microsoft.com/office/drawing/2014/main" id="{022932E3-F6B1-42F8-800B-C67F27168318}"/>
                </a:ext>
              </a:extLst>
            </p:cNvPr>
            <p:cNvSpPr/>
            <p:nvPr/>
          </p:nvSpPr>
          <p:spPr>
            <a:xfrm>
              <a:off x="7829372" y="196572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91" y="6559"/>
                  </a:moveTo>
                  <a:cubicBezTo>
                    <a:pt x="12727" y="6341"/>
                    <a:pt x="12420" y="6172"/>
                    <a:pt x="12078" y="6058"/>
                  </a:cubicBezTo>
                  <a:cubicBezTo>
                    <a:pt x="11737" y="5946"/>
                    <a:pt x="11367" y="5889"/>
                    <a:pt x="10978" y="5889"/>
                  </a:cubicBezTo>
                  <a:cubicBezTo>
                    <a:pt x="10477" y="5889"/>
                    <a:pt x="10025" y="5967"/>
                    <a:pt x="9633" y="6120"/>
                  </a:cubicBezTo>
                  <a:cubicBezTo>
                    <a:pt x="9239" y="6275"/>
                    <a:pt x="8900" y="6494"/>
                    <a:pt x="8623" y="6771"/>
                  </a:cubicBezTo>
                  <a:cubicBezTo>
                    <a:pt x="8346" y="7049"/>
                    <a:pt x="8133" y="7392"/>
                    <a:pt x="7992" y="7788"/>
                  </a:cubicBezTo>
                  <a:cubicBezTo>
                    <a:pt x="7853" y="8180"/>
                    <a:pt x="7782" y="8620"/>
                    <a:pt x="7782" y="9096"/>
                  </a:cubicBezTo>
                  <a:lnTo>
                    <a:pt x="7782" y="9217"/>
                  </a:lnTo>
                  <a:lnTo>
                    <a:pt x="8880" y="9217"/>
                  </a:lnTo>
                  <a:lnTo>
                    <a:pt x="8877" y="9093"/>
                  </a:lnTo>
                  <a:cubicBezTo>
                    <a:pt x="8868" y="8767"/>
                    <a:pt x="8908" y="8461"/>
                    <a:pt x="8993" y="8187"/>
                  </a:cubicBezTo>
                  <a:cubicBezTo>
                    <a:pt x="9079" y="7914"/>
                    <a:pt x="9207" y="7675"/>
                    <a:pt x="9377" y="7473"/>
                  </a:cubicBezTo>
                  <a:cubicBezTo>
                    <a:pt x="9545" y="7274"/>
                    <a:pt x="9762" y="7115"/>
                    <a:pt x="10024" y="7000"/>
                  </a:cubicBezTo>
                  <a:cubicBezTo>
                    <a:pt x="10287" y="6884"/>
                    <a:pt x="10594" y="6827"/>
                    <a:pt x="10937" y="6827"/>
                  </a:cubicBezTo>
                  <a:cubicBezTo>
                    <a:pt x="11182" y="6827"/>
                    <a:pt x="11418" y="6868"/>
                    <a:pt x="11639" y="6950"/>
                  </a:cubicBezTo>
                  <a:cubicBezTo>
                    <a:pt x="11858" y="7032"/>
                    <a:pt x="12053" y="7146"/>
                    <a:pt x="12218" y="7289"/>
                  </a:cubicBezTo>
                  <a:cubicBezTo>
                    <a:pt x="12381" y="7431"/>
                    <a:pt x="12512" y="7605"/>
                    <a:pt x="12609" y="7808"/>
                  </a:cubicBezTo>
                  <a:cubicBezTo>
                    <a:pt x="12704" y="8011"/>
                    <a:pt x="12752" y="8236"/>
                    <a:pt x="12752" y="8478"/>
                  </a:cubicBezTo>
                  <a:cubicBezTo>
                    <a:pt x="12752" y="8797"/>
                    <a:pt x="12674" y="9089"/>
                    <a:pt x="12519" y="9350"/>
                  </a:cubicBezTo>
                  <a:cubicBezTo>
                    <a:pt x="12359" y="9618"/>
                    <a:pt x="12154" y="9865"/>
                    <a:pt x="11913" y="10082"/>
                  </a:cubicBezTo>
                  <a:cubicBezTo>
                    <a:pt x="11624" y="10337"/>
                    <a:pt x="11374" y="10568"/>
                    <a:pt x="11170" y="10771"/>
                  </a:cubicBezTo>
                  <a:cubicBezTo>
                    <a:pt x="10959" y="10979"/>
                    <a:pt x="10789" y="11200"/>
                    <a:pt x="10662" y="11428"/>
                  </a:cubicBezTo>
                  <a:cubicBezTo>
                    <a:pt x="10534" y="11657"/>
                    <a:pt x="10441" y="11916"/>
                    <a:pt x="10385" y="12199"/>
                  </a:cubicBezTo>
                  <a:cubicBezTo>
                    <a:pt x="10329" y="12478"/>
                    <a:pt x="10305" y="12827"/>
                    <a:pt x="10315" y="13237"/>
                  </a:cubicBezTo>
                  <a:lnTo>
                    <a:pt x="10318" y="13355"/>
                  </a:lnTo>
                  <a:lnTo>
                    <a:pt x="11407" y="13355"/>
                  </a:lnTo>
                  <a:lnTo>
                    <a:pt x="11410" y="13237"/>
                  </a:lnTo>
                  <a:cubicBezTo>
                    <a:pt x="11418" y="12838"/>
                    <a:pt x="11436" y="12531"/>
                    <a:pt x="11463" y="12322"/>
                  </a:cubicBezTo>
                  <a:cubicBezTo>
                    <a:pt x="11488" y="12125"/>
                    <a:pt x="11538" y="11956"/>
                    <a:pt x="11611" y="11821"/>
                  </a:cubicBezTo>
                  <a:cubicBezTo>
                    <a:pt x="11687" y="11684"/>
                    <a:pt x="11803" y="11541"/>
                    <a:pt x="11959" y="11399"/>
                  </a:cubicBezTo>
                  <a:cubicBezTo>
                    <a:pt x="12127" y="11245"/>
                    <a:pt x="12351" y="11031"/>
                    <a:pt x="12630" y="10762"/>
                  </a:cubicBezTo>
                  <a:cubicBezTo>
                    <a:pt x="12979" y="10441"/>
                    <a:pt x="13270" y="10102"/>
                    <a:pt x="13495" y="9753"/>
                  </a:cubicBezTo>
                  <a:cubicBezTo>
                    <a:pt x="13729" y="9393"/>
                    <a:pt x="13847" y="8952"/>
                    <a:pt x="13847" y="8439"/>
                  </a:cubicBezTo>
                  <a:cubicBezTo>
                    <a:pt x="13847" y="8038"/>
                    <a:pt x="13770" y="7675"/>
                    <a:pt x="13618" y="7362"/>
                  </a:cubicBezTo>
                  <a:cubicBezTo>
                    <a:pt x="13467" y="7050"/>
                    <a:pt x="13256" y="6780"/>
                    <a:pt x="12991" y="6559"/>
                  </a:cubicBezTo>
                  <a:moveTo>
                    <a:pt x="10179" y="15706"/>
                  </a:moveTo>
                  <a:lnTo>
                    <a:pt x="11558" y="15706"/>
                  </a:lnTo>
                  <a:lnTo>
                    <a:pt x="11558" y="14072"/>
                  </a:lnTo>
                  <a:lnTo>
                    <a:pt x="10179" y="14072"/>
                  </a:lnTo>
                  <a:cubicBezTo>
                    <a:pt x="10179" y="14072"/>
                    <a:pt x="10179" y="15706"/>
                    <a:pt x="10179" y="15706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C00000"/>
                </a:solidFill>
                <a:latin typeface="+mn-ea"/>
                <a:ea typeface="阿里巴巴普惠体" panose="00020600040101010101"/>
                <a:cs typeface="Arial" panose="020B0604020202020204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ACBDCE56-BA85-4B39-A019-AA12A7B3F57C}"/>
              </a:ext>
            </a:extLst>
          </p:cNvPr>
          <p:cNvSpPr txBox="1"/>
          <p:nvPr/>
        </p:nvSpPr>
        <p:spPr>
          <a:xfrm>
            <a:off x="4595172" y="6282656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>
                <a:solidFill>
                  <a:srgbClr val="C00000"/>
                </a:solidFill>
                <a:ea typeface="阿里巴巴普惠体" panose="00020600040101010101"/>
              </a:rPr>
              <a:t>谷歌浏览器</a:t>
            </a:r>
            <a:endParaRPr lang="zh-CN" altLang="en-US" sz="1600" b="1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91397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982DDE9-6D3F-4F03-BF4D-50C4AFE03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29" y="2771497"/>
            <a:ext cx="8943975" cy="21717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05AEFEA-BA87-475B-AE48-70E1BAF5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</a:t>
            </a:r>
            <a:r>
              <a:rPr lang="zh-CN" altLang="en-US"/>
              <a:t>开发环境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65B10C7-9B3B-4EC1-AE5D-93D79BADEB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4594860" cy="517190"/>
          </a:xfrm>
        </p:spPr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介绍和安装浏览器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BC77EC81-28C0-4B12-A0D3-0B6A0EBC11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10463074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浏览器内核</a:t>
            </a:r>
            <a:r>
              <a:rPr lang="en-US" altLang="zh-CN">
                <a:ea typeface="阿里巴巴普惠体" panose="00020600040101010101"/>
              </a:rPr>
              <a:t>(</a:t>
            </a:r>
            <a:r>
              <a:rPr lang="zh-CN" altLang="zh-CN" sz="1400">
                <a:sym typeface="+mn-ea"/>
              </a:rPr>
              <a:t>渲染引擎</a:t>
            </a:r>
            <a:r>
              <a:rPr lang="en-US" altLang="zh-CN" sz="1400">
                <a:sym typeface="+mn-ea"/>
              </a:rPr>
              <a:t>)</a:t>
            </a:r>
            <a:r>
              <a:rPr lang="zh-CN" altLang="zh-CN" sz="1400">
                <a:sym typeface="+mn-ea"/>
              </a:rPr>
              <a:t>： 负责读取网页内容，整理讯息，计算网页的显示方式并显示页面</a:t>
            </a:r>
            <a:r>
              <a:rPr lang="zh-CN" altLang="en-US" sz="1400">
                <a:sym typeface="+mn-ea"/>
              </a:rPr>
              <a:t>。</a:t>
            </a:r>
            <a:endParaRPr lang="zh-CN" altLang="zh-CN" sz="1400">
              <a:sym typeface="+mn-ea"/>
            </a:endParaRPr>
          </a:p>
        </p:txBody>
      </p:sp>
      <p:sp>
        <p:nvSpPr>
          <p:cNvPr id="9" name="内容占位符 5">
            <a:extLst>
              <a:ext uri="{FF2B5EF4-FFF2-40B4-BE49-F238E27FC236}">
                <a16:creationId xmlns="" xmlns:a16="http://schemas.microsoft.com/office/drawing/2014/main" id="{FF11212B-75C3-40E1-9540-3E4EC613DF30}"/>
              </a:ext>
            </a:extLst>
          </p:cNvPr>
          <p:cNvSpPr>
            <a:spLocks noGrp="1"/>
          </p:cNvSpPr>
          <p:nvPr/>
        </p:nvSpPr>
        <p:spPr>
          <a:xfrm>
            <a:off x="2178586" y="5573627"/>
            <a:ext cx="7106263" cy="4564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400" b="1" dirty="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目前国内一般浏览器都会采用</a:t>
            </a:r>
            <a:r>
              <a:rPr lang="en-US" altLang="zh-CN" sz="1400" b="1" dirty="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 </a:t>
            </a:r>
            <a:r>
              <a:rPr lang="zh-CN" sz="1400" b="1" dirty="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Webkit/Blink</a:t>
            </a:r>
            <a:r>
              <a:rPr lang="en-US" altLang="zh-CN" sz="1400" b="1" dirty="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 </a:t>
            </a:r>
            <a:r>
              <a:rPr lang="zh-CN" altLang="en-US" sz="1400" b="1" dirty="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内核</a:t>
            </a:r>
            <a:r>
              <a:rPr lang="zh-CN" sz="1400" b="1" dirty="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，</a:t>
            </a:r>
            <a:r>
              <a:rPr lang="zh-CN" sz="1400" b="1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如</a:t>
            </a:r>
            <a:r>
              <a:rPr lang="en-US" altLang="zh-CN" sz="1400" b="1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 </a:t>
            </a:r>
            <a:r>
              <a:rPr lang="zh-CN" sz="1400" b="1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360</a:t>
            </a:r>
            <a:r>
              <a:rPr lang="zh-CN" altLang="en-US" sz="1400" b="1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极速</a:t>
            </a:r>
            <a:r>
              <a:rPr lang="zh-CN" sz="1400" b="1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、</a:t>
            </a:r>
            <a:r>
              <a:rPr lang="zh-CN" sz="1400" b="1" dirty="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QQ、</a:t>
            </a:r>
            <a:r>
              <a:rPr lang="zh-CN" sz="1400" b="1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搜狗</a:t>
            </a:r>
            <a:r>
              <a:rPr lang="zh-CN" altLang="en-US" sz="1400" b="1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浏览器  </a:t>
            </a:r>
            <a:r>
              <a:rPr lang="zh-CN" sz="1400" b="1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等</a:t>
            </a:r>
            <a:endParaRPr lang="zh-CN" sz="1400" b="1" dirty="0">
              <a:solidFill>
                <a:srgbClr val="C00000"/>
              </a:solidFill>
              <a:ea typeface="阿里巴巴普惠体" panose="00020600040101010101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742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</a:t>
            </a:r>
            <a:r>
              <a:rPr lang="zh-CN" altLang="en-US"/>
              <a:t>开发环境</a:t>
            </a:r>
            <a:r>
              <a:rPr lang="en-US" altLang="zh-CN"/>
              <a:t>.</a:t>
            </a:r>
            <a:r>
              <a:rPr lang="zh-CN" altLang="en-US"/>
              <a:t>小结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9930414" cy="517190"/>
          </a:xfrm>
        </p:spPr>
        <p:txBody>
          <a:bodyPr/>
          <a:lstStyle/>
          <a:p>
            <a:r>
              <a:rPr lang="zh-CN" altLang="en-US"/>
              <a:t>目标：掌握开发环境的搭建，正确使用</a:t>
            </a:r>
            <a:r>
              <a:rPr lang="en-US" altLang="zh-CN"/>
              <a:t>vs</a:t>
            </a:r>
            <a:r>
              <a:rPr lang="zh-CN" altLang="en-US"/>
              <a:t>进行代码编写，并使用浏览器浏览</a:t>
            </a:r>
            <a:r>
              <a:rPr lang="en-US" altLang="zh-CN"/>
              <a:t>html</a:t>
            </a:r>
            <a:r>
              <a:rPr lang="zh-CN" altLang="en-US"/>
              <a:t>页面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4022195"/>
          </a:xfrm>
        </p:spPr>
        <p:txBody>
          <a:bodyPr/>
          <a:lstStyle/>
          <a:p>
            <a:pPr marL="377825" indent="-285750">
              <a:buFont typeface="Wingdings" panose="05000000000000000000" pitchFamily="2" charset="2"/>
              <a:buChar char="l"/>
              <a:tabLst>
                <a:tab pos="92075" algn="l"/>
              </a:tabLst>
            </a:pPr>
            <a:r>
              <a:rPr lang="zh-CN" altLang="en-US"/>
              <a:t>介绍与安装 </a:t>
            </a:r>
            <a:r>
              <a:rPr lang="en-US" altLang="zh-CN"/>
              <a:t>VsCode</a:t>
            </a:r>
          </a:p>
          <a:p>
            <a:pPr marL="377825" indent="-285750">
              <a:buFont typeface="Wingdings" panose="05000000000000000000" pitchFamily="2" charset="2"/>
              <a:buChar char="l"/>
              <a:tabLst>
                <a:tab pos="92075" algn="l"/>
              </a:tabLst>
            </a:pPr>
            <a:r>
              <a:rPr lang="zh-CN" altLang="en-US"/>
              <a:t>安装 </a:t>
            </a:r>
            <a:r>
              <a:rPr lang="en-US" altLang="zh-CN"/>
              <a:t>VsCode </a:t>
            </a:r>
            <a:r>
              <a:rPr lang="zh-CN" altLang="en-US"/>
              <a:t>常用插件</a:t>
            </a:r>
            <a:endParaRPr lang="en-US" altLang="zh-CN"/>
          </a:p>
          <a:p>
            <a:pPr lvl="1">
              <a:buFontTx/>
              <a:buChar char="-"/>
            </a:pPr>
            <a:r>
              <a:rPr lang="en-US" altLang="zh-CN"/>
              <a:t>Chinese </a:t>
            </a:r>
            <a:r>
              <a:rPr lang="zh-CN" altLang="en-US"/>
              <a:t>汉化包</a:t>
            </a:r>
            <a:endParaRPr lang="en-US" altLang="zh-CN"/>
          </a:p>
          <a:p>
            <a:pPr lvl="1">
              <a:buFontTx/>
              <a:buChar char="-"/>
            </a:pPr>
            <a:r>
              <a:rPr lang="en-US" altLang="zh-CN"/>
              <a:t>Dark+ Material </a:t>
            </a:r>
            <a:r>
              <a:rPr lang="zh-CN" altLang="en-US"/>
              <a:t>皮肤</a:t>
            </a:r>
            <a:endParaRPr lang="en-US" altLang="zh-CN"/>
          </a:p>
          <a:p>
            <a:pPr lvl="1">
              <a:buFontTx/>
              <a:buChar char="-"/>
            </a:pPr>
            <a:r>
              <a:rPr lang="en-US" altLang="zh-CN"/>
              <a:t>Prettier Code formatter </a:t>
            </a:r>
            <a:r>
              <a:rPr lang="zh-CN" altLang="en-US"/>
              <a:t>格式化代码插件</a:t>
            </a:r>
          </a:p>
          <a:p>
            <a:pPr lvl="1">
              <a:buFontTx/>
              <a:buChar char="-"/>
            </a:pPr>
            <a:r>
              <a:rPr lang="en-US" altLang="zh-CN"/>
              <a:t>open in browser </a:t>
            </a:r>
            <a:r>
              <a:rPr lang="zh-CN" altLang="en-US"/>
              <a:t>快速在浏览器打开网页</a:t>
            </a:r>
            <a:endParaRPr lang="en-US" altLang="zh-CN"/>
          </a:p>
          <a:p>
            <a:pPr lvl="1">
              <a:buFontTx/>
              <a:buChar char="-"/>
            </a:pPr>
            <a:r>
              <a:rPr lang="en-US" altLang="zh-CN"/>
              <a:t>Auto Rename Tag </a:t>
            </a:r>
            <a:r>
              <a:rPr lang="zh-CN" altLang="en-US"/>
              <a:t>自动重命名 </a:t>
            </a:r>
            <a:r>
              <a:rPr lang="en-US" altLang="zh-CN"/>
              <a:t>HTML</a:t>
            </a:r>
            <a:r>
              <a:rPr lang="zh-CN" altLang="en-US"/>
              <a:t>结束标签</a:t>
            </a:r>
            <a:endParaRPr lang="en-US" altLang="zh-CN"/>
          </a:p>
          <a:p>
            <a:pPr marL="377825" indent="-285750">
              <a:buFont typeface="Wingdings" panose="05000000000000000000" pitchFamily="2" charset="2"/>
              <a:buChar char="l"/>
              <a:tabLst>
                <a:tab pos="92075" algn="l"/>
              </a:tabLst>
            </a:pPr>
            <a:r>
              <a:rPr lang="zh-CN" altLang="en-US"/>
              <a:t>设置和使用 </a:t>
            </a:r>
            <a:r>
              <a:rPr lang="en-US" altLang="zh-CN"/>
              <a:t>VsCode</a:t>
            </a:r>
          </a:p>
          <a:p>
            <a:pPr lvl="1">
              <a:buFontTx/>
              <a:buChar char="-"/>
            </a:pPr>
            <a:r>
              <a:rPr lang="zh-CN" altLang="en-US"/>
              <a:t>使用 </a:t>
            </a:r>
            <a:r>
              <a:rPr lang="en-US" altLang="zh-CN"/>
              <a:t>! + tab</a:t>
            </a:r>
            <a:r>
              <a:rPr lang="zh-CN" altLang="en-US"/>
              <a:t>键 快速生成 骨干标签</a:t>
            </a:r>
            <a:endParaRPr lang="en-US" altLang="zh-CN" dirty="0"/>
          </a:p>
          <a:p>
            <a:pPr marL="377825" indent="-285750">
              <a:buFont typeface="Wingdings" panose="05000000000000000000" pitchFamily="2" charset="2"/>
              <a:buChar char="l"/>
              <a:tabLst>
                <a:tab pos="92075" algn="l"/>
              </a:tabLst>
            </a:pPr>
            <a:r>
              <a:rPr lang="zh-CN" altLang="en-US" dirty="0"/>
              <a:t>介绍与安装浏览器</a:t>
            </a:r>
            <a:endParaRPr lang="en-US" altLang="zh-CN" dirty="0"/>
          </a:p>
          <a:p>
            <a:pPr lvl="1">
              <a:buFontTx/>
              <a:buChar char="-"/>
            </a:pPr>
            <a:r>
              <a:rPr lang="zh-CN" altLang="en-US" dirty="0"/>
              <a:t>开发时使用 谷歌 或 </a:t>
            </a:r>
            <a:r>
              <a:rPr lang="en-US" altLang="zh-CN" dirty="0"/>
              <a:t>360</a:t>
            </a:r>
            <a:r>
              <a:rPr lang="zh-CN" altLang="en-US" dirty="0"/>
              <a:t>极速 浏览器 </a:t>
            </a:r>
            <a:r>
              <a:rPr lang="en-US" altLang="zh-CN" dirty="0"/>
              <a:t>(</a:t>
            </a:r>
            <a:r>
              <a:rPr lang="zh-CN" altLang="en-US" dirty="0"/>
              <a:t>内核为 </a:t>
            </a:r>
            <a:r>
              <a:rPr lang="en-US" altLang="zh-CN" dirty="0"/>
              <a:t>blink)</a:t>
            </a:r>
          </a:p>
          <a:p>
            <a:pPr marL="377825" indent="-285750">
              <a:buFont typeface="Wingdings" panose="05000000000000000000" pitchFamily="2" charset="2"/>
              <a:buChar char="l"/>
              <a:tabLst>
                <a:tab pos="92075" algn="l"/>
              </a:tabLst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19977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什么是网页</a:t>
            </a:r>
            <a:endParaRPr lang="en-US" altLang="zh-CN"/>
          </a:p>
          <a:p>
            <a:r>
              <a:rPr lang="zh-CN" altLang="en-US"/>
              <a:t>开发环境</a:t>
            </a:r>
            <a:endParaRPr lang="en-US" altLang="zh-CN"/>
          </a:p>
          <a:p>
            <a:r>
              <a:rPr lang="en-US" altLang="zh-CN">
                <a:solidFill>
                  <a:srgbClr val="404040"/>
                </a:solidFill>
              </a:rPr>
              <a:t>HTML </a:t>
            </a:r>
            <a:r>
              <a:rPr lang="zh-CN" altLang="en-US">
                <a:solidFill>
                  <a:srgbClr val="404040"/>
                </a:solidFill>
              </a:rPr>
              <a:t>基本结构与语法规范</a:t>
            </a:r>
            <a:endParaRPr lang="en-US" altLang="zh-CN">
              <a:solidFill>
                <a:srgbClr val="404040"/>
              </a:solidFill>
            </a:endParaRPr>
          </a:p>
          <a:p>
            <a:r>
              <a:rPr lang="en-US" altLang="zh-CN" b="1">
                <a:solidFill>
                  <a:srgbClr val="C00000"/>
                </a:solidFill>
              </a:rPr>
              <a:t>HTML </a:t>
            </a:r>
            <a:r>
              <a:rPr lang="zh-CN" altLang="en-US" b="1">
                <a:solidFill>
                  <a:srgbClr val="C00000"/>
                </a:solidFill>
              </a:rPr>
              <a:t>常用标签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en-US" altLang="zh-CN"/>
              <a:t>HTML </a:t>
            </a:r>
            <a:r>
              <a:rPr lang="zh-CN" altLang="en-US"/>
              <a:t>实体符号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9982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目标：熟练掌握 常用标签，能使用常用标签完成 简历页面制作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r>
              <a:rPr lang="zh-CN" altLang="en-US">
                <a:ea typeface="阿里巴巴普惠体" panose="00020600040101010101"/>
              </a:rPr>
              <a:t>标题标签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注释标签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段落与换行标签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列表标签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图片标签与相对路径</a:t>
            </a:r>
            <a:r>
              <a:rPr lang="en-US" altLang="zh-CN">
                <a:ea typeface="阿里巴巴普惠体" panose="00020600040101010101"/>
              </a:rPr>
              <a:t>(</a:t>
            </a:r>
            <a:r>
              <a:rPr lang="zh-CN" altLang="en-US">
                <a:ea typeface="阿里巴巴普惠体" panose="00020600040101010101"/>
              </a:rPr>
              <a:t>重点</a:t>
            </a:r>
            <a:r>
              <a:rPr lang="en-US" altLang="zh-CN">
                <a:ea typeface="阿里巴巴普惠体" panose="00020600040101010101"/>
              </a:rPr>
              <a:t>)</a:t>
            </a:r>
          </a:p>
          <a:p>
            <a:r>
              <a:rPr lang="zh-CN" altLang="en-US">
                <a:ea typeface="阿里巴巴普惠体" panose="00020600040101010101"/>
              </a:rPr>
              <a:t>音频与视频标签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超链接标签</a:t>
            </a:r>
            <a:endParaRPr lang="en-US" altLang="zh-CN">
              <a:ea typeface="阿里巴巴普惠体" panose="00020600040101010101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5BCBC70-9775-4CE9-8D5A-C5250316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065" y="1304611"/>
            <a:ext cx="2593810" cy="46482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8885708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提醒：标签语义</a:t>
            </a:r>
            <a:endParaRPr lang="en-US" altLang="zh-CN"/>
          </a:p>
        </p:txBody>
      </p:sp>
      <p:sp>
        <p:nvSpPr>
          <p:cNvPr id="24" name="文本占位符 23">
            <a:extLst>
              <a:ext uri="{FF2B5EF4-FFF2-40B4-BE49-F238E27FC236}">
                <a16:creationId xmlns="" xmlns:a16="http://schemas.microsoft.com/office/drawing/2014/main" id="{DD9E8727-2A8A-4A42-99A1-B009017340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8"/>
            <a:ext cx="7086600" cy="5171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zh-CN">
                <a:sym typeface="+mn-ea"/>
              </a:rPr>
              <a:t>学习标签</a:t>
            </a:r>
            <a:r>
              <a:rPr lang="zh-CN" altLang="en-US">
                <a:sym typeface="+mn-ea"/>
              </a:rPr>
              <a:t>要</a:t>
            </a:r>
            <a:r>
              <a:rPr lang="zh-CN" altLang="zh-CN">
                <a:sym typeface="+mn-ea"/>
              </a:rPr>
              <a:t>记住每个标签的语义</a:t>
            </a:r>
            <a:r>
              <a:rPr lang="en-US" altLang="zh-CN">
                <a:sym typeface="+mn-ea"/>
              </a:rPr>
              <a:t>(</a:t>
            </a:r>
            <a:r>
              <a:rPr lang="zh-CN" altLang="zh-CN" b="1">
                <a:solidFill>
                  <a:srgbClr val="C00000"/>
                </a:solidFill>
                <a:sym typeface="+mn-ea"/>
              </a:rPr>
              <a:t>标签的含义</a:t>
            </a:r>
            <a:r>
              <a:rPr lang="en-US" altLang="zh-CN" b="1">
                <a:sym typeface="+mn-ea"/>
              </a:rPr>
              <a:t>)</a:t>
            </a:r>
            <a:r>
              <a:rPr lang="zh-CN" altLang="zh-CN">
                <a:sym typeface="+mn-ea"/>
              </a:rPr>
              <a:t>，</a:t>
            </a:r>
            <a:r>
              <a:rPr lang="zh-CN" altLang="en-US">
                <a:sym typeface="+mn-ea"/>
              </a:rPr>
              <a:t>也就是每种标签的作用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="" xmlns:a16="http://schemas.microsoft.com/office/drawing/2014/main" id="{DC2D3A88-3604-45F5-BCDB-13FB46A6E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59" y="3262801"/>
            <a:ext cx="3757943" cy="24075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="" xmlns:a16="http://schemas.microsoft.com/office/drawing/2014/main" id="{E59AA326-D819-4971-BCC1-01D780ED0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82898"/>
            <a:ext cx="3789991" cy="23874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">
            <a:extLst>
              <a:ext uri="{FF2B5EF4-FFF2-40B4-BE49-F238E27FC236}">
                <a16:creationId xmlns="" xmlns:a16="http://schemas.microsoft.com/office/drawing/2014/main" id="{58700E94-BC19-4740-9A3D-66A7270F1B73}"/>
              </a:ext>
            </a:extLst>
          </p:cNvPr>
          <p:cNvSpPr txBox="1"/>
          <p:nvPr/>
        </p:nvSpPr>
        <p:spPr>
          <a:xfrm>
            <a:off x="1925213" y="2913566"/>
            <a:ext cx="2013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阿里巴巴普惠体" panose="00020600040101010101"/>
              </a:rPr>
              <a:t>没有添加语义标签</a:t>
            </a:r>
          </a:p>
        </p:txBody>
      </p:sp>
      <p:sp>
        <p:nvSpPr>
          <p:cNvPr id="28" name="TextBox 10">
            <a:extLst>
              <a:ext uri="{FF2B5EF4-FFF2-40B4-BE49-F238E27FC236}">
                <a16:creationId xmlns="" xmlns:a16="http://schemas.microsoft.com/office/drawing/2014/main" id="{C9A1833A-69D7-4889-828F-9A23CC956F6C}"/>
              </a:ext>
            </a:extLst>
          </p:cNvPr>
          <p:cNvSpPr txBox="1"/>
          <p:nvPr/>
        </p:nvSpPr>
        <p:spPr>
          <a:xfrm>
            <a:off x="6153208" y="2932695"/>
            <a:ext cx="171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阿里巴巴普惠体" panose="00020600040101010101"/>
              </a:rPr>
              <a:t>添加语义标签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75014F2F-3302-45A5-B3AD-444911FD4D84}"/>
              </a:ext>
            </a:extLst>
          </p:cNvPr>
          <p:cNvSpPr/>
          <p:nvPr/>
        </p:nvSpPr>
        <p:spPr>
          <a:xfrm>
            <a:off x="9219228" y="3313041"/>
            <a:ext cx="1182072" cy="3206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标题标签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="" xmlns:a16="http://schemas.microsoft.com/office/drawing/2014/main" id="{643FA851-905C-483F-89CE-F7C25F49F5DB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8793202" y="3473387"/>
            <a:ext cx="4260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16FC44C5-3D4D-4FE2-950D-416010176A72}"/>
              </a:ext>
            </a:extLst>
          </p:cNvPr>
          <p:cNvSpPr/>
          <p:nvPr/>
        </p:nvSpPr>
        <p:spPr>
          <a:xfrm>
            <a:off x="9259421" y="4311275"/>
            <a:ext cx="1182072" cy="3206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段落标签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="" xmlns:a16="http://schemas.microsoft.com/office/drawing/2014/main" id="{53748B29-FB1A-4BBE-8F6C-5E1011D471F1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833395" y="4471621"/>
            <a:ext cx="4260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9089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 animBg="1"/>
      <p:bldP spid="3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目标：熟练掌握 常用标签，能使用常用标签完成 简历页面制作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标题标签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注释标签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段落与换行标签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列表标签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图片标签与相对路径</a:t>
            </a:r>
            <a:r>
              <a:rPr lang="en-US" altLang="zh-CN">
                <a:ea typeface="阿里巴巴普惠体" panose="00020600040101010101"/>
              </a:rPr>
              <a:t>(</a:t>
            </a:r>
            <a:r>
              <a:rPr lang="zh-CN" altLang="en-US">
                <a:ea typeface="阿里巴巴普惠体" panose="00020600040101010101"/>
              </a:rPr>
              <a:t>重点</a:t>
            </a:r>
            <a:r>
              <a:rPr lang="en-US" altLang="zh-CN">
                <a:ea typeface="阿里巴巴普惠体" panose="00020600040101010101"/>
              </a:rPr>
              <a:t>)</a:t>
            </a:r>
          </a:p>
          <a:p>
            <a:r>
              <a:rPr lang="zh-CN" altLang="en-US">
                <a:ea typeface="阿里巴巴普惠体" panose="00020600040101010101"/>
              </a:rPr>
              <a:t>音频与视频标签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超链接标签</a:t>
            </a:r>
            <a:endParaRPr lang="en-US" altLang="zh-CN"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2315838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</a:t>
            </a:r>
            <a:r>
              <a:rPr lang="en-US" altLang="zh-CN"/>
              <a:t>.</a:t>
            </a:r>
            <a:r>
              <a:rPr lang="zh-CN" altLang="en-US"/>
              <a:t>什么是网页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目标：理解什么是网页 </a:t>
            </a:r>
            <a:r>
              <a:rPr lang="en-US" altLang="zh-CN"/>
              <a:t>- </a:t>
            </a:r>
            <a:r>
              <a:rPr lang="zh-CN" altLang="en-US"/>
              <a:t>由标签文本组成的文档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网站和网页的关系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网页是什么</a:t>
            </a:r>
            <a:r>
              <a:rPr lang="en-US" altLang="zh-CN"/>
              <a:t>?  ( HTML )</a:t>
            </a:r>
          </a:p>
        </p:txBody>
      </p:sp>
    </p:spTree>
    <p:extLst>
      <p:ext uri="{BB962C8B-B14F-4D97-AF65-F5344CB8AC3E}">
        <p14:creationId xmlns:p14="http://schemas.microsoft.com/office/powerpoint/2010/main" val="2617317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目标：熟练掌握 常用标签，能使用常用标签完成 简历页面制作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 b="1">
                <a:solidFill>
                  <a:srgbClr val="C00000"/>
                </a:solidFill>
                <a:ea typeface="阿里巴巴普惠体" panose="00020600040101010101"/>
              </a:rPr>
              <a:t>标题标签</a:t>
            </a:r>
            <a:endParaRPr lang="en-US" altLang="zh-CN" b="1">
              <a:solidFill>
                <a:srgbClr val="C00000"/>
              </a:solidFill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注释标签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段落与换行标签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列表标签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图片标签与相对路径</a:t>
            </a:r>
            <a:r>
              <a:rPr lang="en-US" altLang="zh-CN">
                <a:ea typeface="阿里巴巴普惠体" panose="00020600040101010101"/>
              </a:rPr>
              <a:t>(</a:t>
            </a:r>
            <a:r>
              <a:rPr lang="zh-CN" altLang="en-US">
                <a:ea typeface="阿里巴巴普惠体" panose="00020600040101010101"/>
              </a:rPr>
              <a:t>重点</a:t>
            </a:r>
            <a:r>
              <a:rPr lang="en-US" altLang="zh-CN">
                <a:ea typeface="阿里巴巴普惠体" panose="00020600040101010101"/>
              </a:rPr>
              <a:t>)</a:t>
            </a:r>
          </a:p>
          <a:p>
            <a:r>
              <a:rPr lang="zh-CN" altLang="en-US">
                <a:ea typeface="阿里巴巴普惠体" panose="00020600040101010101"/>
              </a:rPr>
              <a:t>音频与视频标签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超链接标签</a:t>
            </a:r>
            <a:endParaRPr lang="en-US" altLang="zh-CN"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516567224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标题标签</a:t>
            </a:r>
            <a:endParaRPr lang="en-US" altLang="zh-CN"/>
          </a:p>
        </p:txBody>
      </p:sp>
      <p:sp>
        <p:nvSpPr>
          <p:cNvPr id="24" name="文本占位符 23">
            <a:extLst>
              <a:ext uri="{FF2B5EF4-FFF2-40B4-BE49-F238E27FC236}">
                <a16:creationId xmlns="" xmlns:a16="http://schemas.microsoft.com/office/drawing/2014/main" id="{DD9E8727-2A8A-4A42-99A1-B009017340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7143749" cy="8112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场景：在新闻或文章页面中，都离不开 </a:t>
            </a:r>
            <a:r>
              <a:rPr lang="zh-CN" altLang="en-US" b="1">
                <a:sym typeface="+mn-ea"/>
              </a:rPr>
              <a:t>标题</a:t>
            </a:r>
            <a:endParaRPr lang="en-US" altLang="zh-CN" b="1">
              <a:sym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语法：</a:t>
            </a:r>
            <a:r>
              <a:rPr lang="en-US" altLang="zh-CN">
                <a:sym typeface="+mn-ea"/>
              </a:rPr>
              <a:t>HTML </a:t>
            </a:r>
            <a:r>
              <a:rPr lang="zh-CN" altLang="en-US">
                <a:sym typeface="+mn-ea"/>
              </a:rPr>
              <a:t>提供了 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个等级的标题，代表不同的重要程度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A8345F6-352E-4CF2-8936-60CDCAF83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173" y="2112628"/>
            <a:ext cx="3814285" cy="1976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8E3B319C-7B2C-452E-B166-48ACB14D5A21}"/>
              </a:ext>
            </a:extLst>
          </p:cNvPr>
          <p:cNvGrpSpPr/>
          <p:nvPr/>
        </p:nvGrpSpPr>
        <p:grpSpPr>
          <a:xfrm>
            <a:off x="1284103" y="2948279"/>
            <a:ext cx="5307197" cy="1442902"/>
            <a:chOff x="1284103" y="2948279"/>
            <a:chExt cx="5307197" cy="1442902"/>
          </a:xfrm>
        </p:grpSpPr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27D592DE-1F27-4034-8A4F-593069200711}"/>
                </a:ext>
              </a:extLst>
            </p:cNvPr>
            <p:cNvSpPr/>
            <p:nvPr/>
          </p:nvSpPr>
          <p:spPr>
            <a:xfrm>
              <a:off x="1284103" y="2948279"/>
              <a:ext cx="5307197" cy="1442902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ea typeface="阿里巴巴普惠体" panose="00020600040101010101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28E349F8-6F96-4D7E-B3D0-44E6313B63EE}"/>
                </a:ext>
              </a:extLst>
            </p:cNvPr>
            <p:cNvSpPr/>
            <p:nvPr/>
          </p:nvSpPr>
          <p:spPr>
            <a:xfrm>
              <a:off x="1476374" y="3006186"/>
              <a:ext cx="4752976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h1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1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级标题：跳</a:t>
              </a:r>
              <a:r>
                <a:rPr lang="zh-CN" altLang="pt-BR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哪里啊？跳你心里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h1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pt-BR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h2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2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级标题：</a:t>
              </a:r>
              <a:r>
                <a:rPr lang="zh-CN" altLang="pt-BR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跳哪里啊？跳你心里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h2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pt-BR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h3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3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级标题：</a:t>
              </a:r>
              <a:r>
                <a:rPr lang="zh-CN" altLang="pt-BR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跳哪里啊？跳你心里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h3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pt-BR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h4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4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级标题：</a:t>
              </a:r>
              <a:r>
                <a:rPr lang="zh-CN" altLang="pt-BR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跳哪里啊？跳你心里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h4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pt-BR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h5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5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级标题：</a:t>
              </a:r>
              <a:r>
                <a:rPr lang="zh-CN" altLang="pt-BR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跳哪里啊？跳你心里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h5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pt-BR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h6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6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级标题：</a:t>
              </a:r>
              <a:r>
                <a:rPr lang="zh-CN" altLang="pt-BR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跳哪里啊？跳你心里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h6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pt-BR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18" name="文本占位符 23">
            <a:extLst>
              <a:ext uri="{FF2B5EF4-FFF2-40B4-BE49-F238E27FC236}">
                <a16:creationId xmlns="" xmlns:a16="http://schemas.microsoft.com/office/drawing/2014/main" id="{FC810A25-4CC4-4DFA-A7DE-3427D92E94B8}"/>
              </a:ext>
            </a:extLst>
          </p:cNvPr>
          <p:cNvSpPr txBox="1">
            <a:spLocks/>
          </p:cNvSpPr>
          <p:nvPr/>
        </p:nvSpPr>
        <p:spPr>
          <a:xfrm>
            <a:off x="838199" y="4449087"/>
            <a:ext cx="7143749" cy="197618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>
                <a:sym typeface="+mn-ea"/>
              </a:rPr>
              <a:t>h </a:t>
            </a:r>
            <a:r>
              <a:rPr lang="zh-CN" altLang="en-US">
                <a:sym typeface="+mn-ea"/>
              </a:rPr>
              <a:t>就是 </a:t>
            </a:r>
            <a:r>
              <a:rPr lang="en-US" altLang="zh-CN">
                <a:sym typeface="+mn-ea"/>
              </a:rPr>
              <a:t>head </a:t>
            </a:r>
            <a:r>
              <a:rPr lang="zh-CN" altLang="en-US">
                <a:sym typeface="+mn-ea"/>
              </a:rPr>
              <a:t>缩写，有 头部、标题之意</a:t>
            </a:r>
            <a:endParaRPr lang="en-US" altLang="zh-CN">
              <a:sym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语义：作为标题使用，重要程度从 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6 </a:t>
            </a:r>
            <a:r>
              <a:rPr lang="zh-CN" altLang="en-US">
                <a:sym typeface="+mn-ea"/>
              </a:rPr>
              <a:t>依次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递减</a:t>
            </a:r>
            <a:endParaRPr lang="en-US" altLang="zh-CN">
              <a:solidFill>
                <a:srgbClr val="C00000"/>
              </a:solidFill>
              <a:sym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特点：</a:t>
            </a:r>
            <a:endParaRPr lang="en-US" altLang="zh-CN">
              <a:sym typeface="+mn-ea"/>
            </a:endParaRPr>
          </a:p>
          <a:p>
            <a:pPr lvl="1">
              <a:buFontTx/>
              <a:buChar char="-"/>
            </a:pPr>
            <a:r>
              <a:rPr lang="zh-CN" altLang="en-US">
                <a:sym typeface="+mn-ea"/>
              </a:rPr>
              <a:t>每个标题独占一行</a:t>
            </a:r>
            <a:endParaRPr lang="en-US" altLang="zh-CN">
              <a:sym typeface="+mn-ea"/>
            </a:endParaRPr>
          </a:p>
          <a:p>
            <a:pPr lvl="1">
              <a:buFontTx/>
              <a:buChar char="-"/>
            </a:pPr>
            <a:r>
              <a:rPr lang="zh-CN" altLang="en-US">
                <a:sym typeface="+mn-ea"/>
              </a:rPr>
              <a:t>标题的文字 加粗，字号 加大</a:t>
            </a:r>
          </a:p>
        </p:txBody>
      </p:sp>
    </p:spTree>
    <p:extLst>
      <p:ext uri="{BB962C8B-B14F-4D97-AF65-F5344CB8AC3E}">
        <p14:creationId xmlns:p14="http://schemas.microsoft.com/office/powerpoint/2010/main" val="35207740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标题标签</a:t>
            </a:r>
            <a:endParaRPr lang="en-US" altLang="zh-CN"/>
          </a:p>
        </p:txBody>
      </p:sp>
      <p:sp>
        <p:nvSpPr>
          <p:cNvPr id="24" name="文本占位符 23">
            <a:extLst>
              <a:ext uri="{FF2B5EF4-FFF2-40B4-BE49-F238E27FC236}">
                <a16:creationId xmlns="" xmlns:a16="http://schemas.microsoft.com/office/drawing/2014/main" id="{DD9E8727-2A8A-4A42-99A1-B009017340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7143749" cy="8112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>
                <a:sym typeface="+mn-ea"/>
              </a:rPr>
              <a:t>标题标签 小口诀</a:t>
            </a:r>
            <a:endParaRPr lang="en-US" altLang="zh-CN" b="1">
              <a:sym typeface="+mn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8E3B319C-7B2C-452E-B166-48ACB14D5A21}"/>
              </a:ext>
            </a:extLst>
          </p:cNvPr>
          <p:cNvGrpSpPr/>
          <p:nvPr/>
        </p:nvGrpSpPr>
        <p:grpSpPr>
          <a:xfrm>
            <a:off x="1302575" y="2614749"/>
            <a:ext cx="5307197" cy="1442902"/>
            <a:chOff x="1284103" y="2948279"/>
            <a:chExt cx="5307197" cy="1442902"/>
          </a:xfrm>
        </p:grpSpPr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27D592DE-1F27-4034-8A4F-593069200711}"/>
                </a:ext>
              </a:extLst>
            </p:cNvPr>
            <p:cNvSpPr/>
            <p:nvPr/>
          </p:nvSpPr>
          <p:spPr>
            <a:xfrm>
              <a:off x="1284103" y="2948279"/>
              <a:ext cx="5307197" cy="1442902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ea typeface="阿里巴巴普惠体" panose="00020600040101010101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28E349F8-6F96-4D7E-B3D0-44E6313B63EE}"/>
                </a:ext>
              </a:extLst>
            </p:cNvPr>
            <p:cNvSpPr/>
            <p:nvPr/>
          </p:nvSpPr>
          <p:spPr>
            <a:xfrm>
              <a:off x="1476374" y="3006186"/>
              <a:ext cx="4752976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h1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标题一共六级选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h1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pt-BR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h2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文字加粗一行显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h2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pt-BR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h3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由大到小依次减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h3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pt-BR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h4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从重到轻随之变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h4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pt-BR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h5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用户一眼就看清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h5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pt-BR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h6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专挑重点省时间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pt-BR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h6</a:t>
              </a:r>
              <a:r>
                <a:rPr lang="pt-BR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pt-BR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8356552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目标：熟练掌握 常用标签，能使用常用标签完成 简历页面制作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标题标签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 b="1">
                <a:solidFill>
                  <a:srgbClr val="C00000"/>
                </a:solidFill>
                <a:ea typeface="阿里巴巴普惠体" panose="00020600040101010101"/>
              </a:rPr>
              <a:t>注释标签</a:t>
            </a:r>
            <a:endParaRPr lang="en-US" altLang="zh-CN" b="1">
              <a:solidFill>
                <a:srgbClr val="C00000"/>
              </a:solidFill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段落与换行标签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列表标签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图片标签与相对路径</a:t>
            </a:r>
            <a:r>
              <a:rPr lang="en-US" altLang="zh-CN">
                <a:ea typeface="阿里巴巴普惠体" panose="00020600040101010101"/>
              </a:rPr>
              <a:t>(</a:t>
            </a:r>
            <a:r>
              <a:rPr lang="zh-CN" altLang="en-US">
                <a:ea typeface="阿里巴巴普惠体" panose="00020600040101010101"/>
              </a:rPr>
              <a:t>重点</a:t>
            </a:r>
            <a:r>
              <a:rPr lang="en-US" altLang="zh-CN">
                <a:ea typeface="阿里巴巴普惠体" panose="00020600040101010101"/>
              </a:rPr>
              <a:t>)</a:t>
            </a:r>
          </a:p>
          <a:p>
            <a:r>
              <a:rPr lang="zh-CN" altLang="en-US">
                <a:ea typeface="阿里巴巴普惠体" panose="00020600040101010101"/>
              </a:rPr>
              <a:t>音频与视频标签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超链接标签</a:t>
            </a:r>
            <a:endParaRPr lang="en-US" altLang="zh-CN"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914781394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注释标签</a:t>
            </a:r>
            <a:endParaRPr lang="en-US" altLang="zh-CN"/>
          </a:p>
        </p:txBody>
      </p:sp>
      <p:sp>
        <p:nvSpPr>
          <p:cNvPr id="24" name="文本占位符 23">
            <a:extLst>
              <a:ext uri="{FF2B5EF4-FFF2-40B4-BE49-F238E27FC236}">
                <a16:creationId xmlns="" xmlns:a16="http://schemas.microsoft.com/office/drawing/2014/main" id="{DD9E8727-2A8A-4A42-99A1-B009017340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7"/>
            <a:ext cx="7143749" cy="95395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场景：在代码中留下给开发者看的说明文字</a:t>
            </a:r>
            <a:endParaRPr lang="en-US" altLang="zh-CN">
              <a:sym typeface="+mn-ea"/>
            </a:endParaRPr>
          </a:p>
          <a:p>
            <a:pPr lvl="1">
              <a:buFontTx/>
              <a:buChar char="-"/>
            </a:pPr>
            <a:r>
              <a:rPr lang="zh-CN" altLang="en-US" sz="1400">
                <a:sym typeface="+mn-ea"/>
              </a:rPr>
              <a:t>给其他开发者看</a:t>
            </a:r>
            <a:endParaRPr lang="en-US" altLang="zh-CN" sz="1400">
              <a:sym typeface="+mn-ea"/>
            </a:endParaRPr>
          </a:p>
          <a:p>
            <a:pPr lvl="1">
              <a:buFontTx/>
              <a:buChar char="-"/>
            </a:pPr>
            <a:r>
              <a:rPr lang="zh-CN" altLang="en-US" sz="1400">
                <a:sym typeface="+mn-ea"/>
              </a:rPr>
              <a:t>给以后的自己看</a:t>
            </a:r>
            <a:endParaRPr lang="en-US" altLang="zh-CN" sz="1400">
              <a:sym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语法：</a:t>
            </a:r>
          </a:p>
        </p:txBody>
      </p:sp>
      <p:sp>
        <p:nvSpPr>
          <p:cNvPr id="18" name="文本占位符 23">
            <a:extLst>
              <a:ext uri="{FF2B5EF4-FFF2-40B4-BE49-F238E27FC236}">
                <a16:creationId xmlns="" xmlns:a16="http://schemas.microsoft.com/office/drawing/2014/main" id="{FC810A25-4CC4-4DFA-A7DE-3427D92E94B8}"/>
              </a:ext>
            </a:extLst>
          </p:cNvPr>
          <p:cNvSpPr txBox="1">
            <a:spLocks/>
          </p:cNvSpPr>
          <p:nvPr/>
        </p:nvSpPr>
        <p:spPr>
          <a:xfrm>
            <a:off x="838199" y="4966277"/>
            <a:ext cx="5753101" cy="197618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语义：注释说明内容 ，快捷键：</a:t>
            </a:r>
            <a:r>
              <a:rPr lang="en-US" altLang="zh-CN">
                <a:sym typeface="+mn-ea"/>
              </a:rPr>
              <a:t>ctrl + /</a:t>
            </a:r>
            <a:endParaRPr lang="en-US" altLang="zh-CN">
              <a:solidFill>
                <a:srgbClr val="C00000"/>
              </a:solidFill>
              <a:sym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特点：</a:t>
            </a:r>
            <a:endParaRPr lang="en-US" altLang="zh-CN">
              <a:sym typeface="+mn-ea"/>
            </a:endParaRPr>
          </a:p>
          <a:p>
            <a:pPr lvl="1">
              <a:buFontTx/>
              <a:buChar char="-"/>
            </a:pPr>
            <a:r>
              <a:rPr lang="zh-CN" altLang="en-US">
                <a:sym typeface="+mn-ea"/>
              </a:rPr>
              <a:t>注释标签中的内容 只能在源码中看到</a:t>
            </a:r>
            <a:endParaRPr lang="en-US" altLang="zh-CN">
              <a:sym typeface="+mn-ea"/>
            </a:endParaRPr>
          </a:p>
          <a:p>
            <a:pPr lvl="1">
              <a:buFontTx/>
              <a:buChar char="-"/>
            </a:pPr>
            <a:r>
              <a:rPr lang="zh-CN" altLang="en-US">
                <a:sym typeface="+mn-ea"/>
              </a:rPr>
              <a:t>浏览器会忽略注释标签中的内容，不会显示给用户看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523B16A5-FBFA-41DD-BF1B-F2B345C90CF7}"/>
              </a:ext>
            </a:extLst>
          </p:cNvPr>
          <p:cNvGrpSpPr/>
          <p:nvPr/>
        </p:nvGrpSpPr>
        <p:grpSpPr>
          <a:xfrm>
            <a:off x="1284103" y="3447040"/>
            <a:ext cx="5307197" cy="1442902"/>
            <a:chOff x="1284103" y="2948279"/>
            <a:chExt cx="5307197" cy="1442902"/>
          </a:xfrm>
        </p:grpSpPr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27D592DE-1F27-4034-8A4F-593069200711}"/>
                </a:ext>
              </a:extLst>
            </p:cNvPr>
            <p:cNvSpPr/>
            <p:nvPr/>
          </p:nvSpPr>
          <p:spPr>
            <a:xfrm>
              <a:off x="1284103" y="2948279"/>
              <a:ext cx="5307197" cy="1442902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ea typeface="阿里巴巴普惠体" panose="00020600040101010101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36875B62-F93F-4AB5-8EA7-ADE532AB4EE1}"/>
                </a:ext>
              </a:extLst>
            </p:cNvPr>
            <p:cNvSpPr/>
            <p:nvPr/>
          </p:nvSpPr>
          <p:spPr>
            <a:xfrm>
              <a:off x="1404253" y="3001002"/>
              <a:ext cx="3315529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3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&lt;!-- </a:t>
              </a:r>
              <a:r>
                <a:rPr lang="zh-CN" altLang="en-US" sz="1400">
                  <a:solidFill>
                    <a:schemeClr val="accent3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我是注释，写一行 </a:t>
              </a:r>
              <a:r>
                <a:rPr lang="en-US" altLang="zh-CN" sz="1400">
                  <a:solidFill>
                    <a:schemeClr val="accent3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--&gt;</a:t>
              </a:r>
            </a:p>
            <a:p>
              <a:endParaRPr lang="en-US" altLang="zh-CN" sz="1400" b="0">
                <a:solidFill>
                  <a:schemeClr val="accent3">
                    <a:lumMod val="75000"/>
                  </a:schemeClr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chemeClr val="accent3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&lt;!-- </a:t>
              </a:r>
              <a:r>
                <a:rPr lang="zh-CN" altLang="en-US" sz="1400">
                  <a:solidFill>
                    <a:schemeClr val="accent3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endParaRPr lang="en-US" altLang="zh-CN" sz="1400">
                <a:solidFill>
                  <a:schemeClr val="accent3">
                    <a:lumMod val="75000"/>
                  </a:schemeClr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zh-CN" altLang="en-US" sz="1400">
                  <a:solidFill>
                    <a:schemeClr val="accent3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     我是注释，</a:t>
              </a:r>
              <a:endParaRPr lang="en-US" altLang="zh-CN" sz="1400">
                <a:solidFill>
                  <a:schemeClr val="accent3">
                    <a:lumMod val="75000"/>
                  </a:schemeClr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zh-CN" altLang="en-US" sz="1400">
                  <a:solidFill>
                    <a:schemeClr val="accent3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     写多行</a:t>
              </a:r>
              <a:r>
                <a:rPr lang="en-US" altLang="zh-CN" sz="1400">
                  <a:solidFill>
                    <a:schemeClr val="accent3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~</a:t>
              </a:r>
            </a:p>
            <a:p>
              <a:r>
                <a:rPr lang="en-US" altLang="zh-CN" sz="1400">
                  <a:solidFill>
                    <a:schemeClr val="accent3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--&gt;</a:t>
              </a:r>
              <a:endParaRPr lang="zh-CN" altLang="en-US" sz="1400">
                <a:solidFill>
                  <a:schemeClr val="accent3">
                    <a:lumMod val="75000"/>
                  </a:schemeClr>
                </a:solidFill>
                <a:latin typeface="Fira Code,Consolas,  Courier New"/>
                <a:ea typeface="阿里巴巴普惠体" panose="00020600040101010101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5D87C25F-41C1-4503-8263-50FA51ABA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209" y="2140238"/>
            <a:ext cx="4526672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632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目标：熟练掌握 常用标签，能使用常用标签完成 简历页面制作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标题标签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 b="1">
                <a:solidFill>
                  <a:srgbClr val="C00000"/>
                </a:solidFill>
                <a:ea typeface="阿里巴巴普惠体" panose="00020600040101010101"/>
              </a:rPr>
              <a:t>注释标签</a:t>
            </a:r>
            <a:endParaRPr lang="en-US" altLang="zh-CN" b="1">
              <a:solidFill>
                <a:srgbClr val="C00000"/>
              </a:solidFill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段落与换行标签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列表标签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图片标签与相对路径</a:t>
            </a:r>
            <a:r>
              <a:rPr lang="en-US" altLang="zh-CN">
                <a:ea typeface="阿里巴巴普惠体" panose="00020600040101010101"/>
              </a:rPr>
              <a:t>(</a:t>
            </a:r>
            <a:r>
              <a:rPr lang="zh-CN" altLang="en-US">
                <a:ea typeface="阿里巴巴普惠体" panose="00020600040101010101"/>
              </a:rPr>
              <a:t>重点</a:t>
            </a:r>
            <a:r>
              <a:rPr lang="en-US" altLang="zh-CN">
                <a:ea typeface="阿里巴巴普惠体" panose="00020600040101010101"/>
              </a:rPr>
              <a:t>)</a:t>
            </a:r>
          </a:p>
          <a:p>
            <a:r>
              <a:rPr lang="zh-CN" altLang="en-US">
                <a:ea typeface="阿里巴巴普惠体" panose="00020600040101010101"/>
              </a:rPr>
              <a:t>音频与视频标签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超链接标签</a:t>
            </a:r>
            <a:endParaRPr lang="en-US" altLang="zh-CN"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906685719"/>
      </p:ext>
    </p:extLst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目标：熟练掌握 常用标签，能使用常用标签完成 简历页面制作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标题标签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注释标签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 b="1">
                <a:solidFill>
                  <a:srgbClr val="C00000"/>
                </a:solidFill>
                <a:ea typeface="阿里巴巴普惠体" panose="00020600040101010101"/>
              </a:rPr>
              <a:t>段落与换行标签</a:t>
            </a:r>
            <a:endParaRPr lang="en-US" altLang="zh-CN" b="1">
              <a:solidFill>
                <a:srgbClr val="C00000"/>
              </a:solidFill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列表标签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图片标签与相对路径</a:t>
            </a:r>
            <a:r>
              <a:rPr lang="en-US" altLang="zh-CN">
                <a:ea typeface="阿里巴巴普惠体" panose="00020600040101010101"/>
              </a:rPr>
              <a:t>(</a:t>
            </a:r>
            <a:r>
              <a:rPr lang="zh-CN" altLang="en-US">
                <a:ea typeface="阿里巴巴普惠体" panose="00020600040101010101"/>
              </a:rPr>
              <a:t>重点</a:t>
            </a:r>
            <a:r>
              <a:rPr lang="en-US" altLang="zh-CN">
                <a:ea typeface="阿里巴巴普惠体" panose="00020600040101010101"/>
              </a:rPr>
              <a:t>)</a:t>
            </a:r>
          </a:p>
          <a:p>
            <a:r>
              <a:rPr lang="zh-CN" altLang="en-US">
                <a:ea typeface="阿里巴巴普惠体" panose="00020600040101010101"/>
              </a:rPr>
              <a:t>音频与视频标签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超链接标签</a:t>
            </a:r>
            <a:endParaRPr lang="en-US" altLang="zh-CN"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937073013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段落与换行标签 </a:t>
            </a:r>
            <a:r>
              <a:rPr lang="en-US" altLang="zh-CN"/>
              <a:t>- </a:t>
            </a:r>
            <a:r>
              <a:rPr lang="zh-CN" altLang="en-US"/>
              <a:t>段落</a:t>
            </a:r>
            <a:endParaRPr lang="en-US" altLang="zh-CN"/>
          </a:p>
        </p:txBody>
      </p:sp>
      <p:sp>
        <p:nvSpPr>
          <p:cNvPr id="24" name="文本占位符 23">
            <a:extLst>
              <a:ext uri="{FF2B5EF4-FFF2-40B4-BE49-F238E27FC236}">
                <a16:creationId xmlns="" xmlns:a16="http://schemas.microsoft.com/office/drawing/2014/main" id="{DD9E8727-2A8A-4A42-99A1-B009017340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10267950" cy="8112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场景：文章内容需要分段显示</a:t>
            </a:r>
            <a:endParaRPr lang="en-US" altLang="zh-CN" b="1">
              <a:sym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语法：</a:t>
            </a:r>
          </a:p>
        </p:txBody>
      </p:sp>
      <p:sp>
        <p:nvSpPr>
          <p:cNvPr id="18" name="文本占位符 23">
            <a:extLst>
              <a:ext uri="{FF2B5EF4-FFF2-40B4-BE49-F238E27FC236}">
                <a16:creationId xmlns="" xmlns:a16="http://schemas.microsoft.com/office/drawing/2014/main" id="{FC810A25-4CC4-4DFA-A7DE-3427D92E94B8}"/>
              </a:ext>
            </a:extLst>
          </p:cNvPr>
          <p:cNvSpPr txBox="1">
            <a:spLocks/>
          </p:cNvSpPr>
          <p:nvPr/>
        </p:nvSpPr>
        <p:spPr>
          <a:xfrm>
            <a:off x="838201" y="3445838"/>
            <a:ext cx="4805218" cy="112616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>
                <a:sym typeface="+mn-ea"/>
              </a:rPr>
              <a:t>p </a:t>
            </a:r>
            <a:r>
              <a:rPr lang="zh-CN" altLang="en-US">
                <a:sym typeface="+mn-ea"/>
              </a:rPr>
              <a:t>就是 </a:t>
            </a:r>
            <a:r>
              <a:rPr lang="en-US" altLang="zh-CN">
                <a:sym typeface="+mn-ea"/>
              </a:rPr>
              <a:t>paragraph </a:t>
            </a:r>
            <a:r>
              <a:rPr lang="zh-CN" altLang="en-US">
                <a:sym typeface="+mn-ea"/>
              </a:rPr>
              <a:t>的缩写，段落的意思</a:t>
            </a:r>
            <a:endParaRPr lang="en-US" altLang="zh-CN">
              <a:sym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语义：可以把网页分为若干个段落</a:t>
            </a:r>
            <a:endParaRPr lang="en-US" altLang="zh-CN">
              <a:solidFill>
                <a:srgbClr val="C00000"/>
              </a:solidFill>
              <a:sym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9571D3C9-59E9-423B-9662-AF37DD0A206B}"/>
              </a:ext>
            </a:extLst>
          </p:cNvPr>
          <p:cNvGrpSpPr/>
          <p:nvPr/>
        </p:nvGrpSpPr>
        <p:grpSpPr>
          <a:xfrm>
            <a:off x="1199263" y="2962238"/>
            <a:ext cx="3963287" cy="314745"/>
            <a:chOff x="1199263" y="2962238"/>
            <a:chExt cx="3963287" cy="314745"/>
          </a:xfrm>
        </p:grpSpPr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27D592DE-1F27-4034-8A4F-593069200711}"/>
                </a:ext>
              </a:extLst>
            </p:cNvPr>
            <p:cNvSpPr/>
            <p:nvPr/>
          </p:nvSpPr>
          <p:spPr>
            <a:xfrm>
              <a:off x="1199263" y="2969205"/>
              <a:ext cx="3963287" cy="307778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ea typeface="阿里巴巴普惠体" panose="00020600040101010101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6A660A01-8379-4427-8106-CD1D1D9B491F}"/>
                </a:ext>
              </a:extLst>
            </p:cNvPr>
            <p:cNvSpPr/>
            <p:nvPr/>
          </p:nvSpPr>
          <p:spPr>
            <a:xfrm>
              <a:off x="1362074" y="2962238"/>
              <a:ext cx="33392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 b="1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400" b="1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我是一个非常单纯的段落</a:t>
              </a:r>
              <a:r>
                <a:rPr lang="en-US" altLang="zh-CN" sz="1400" b="1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 b="1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400" b="1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zh-CN" altLang="en-US" sz="1400" b="1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F79996CE-B5F3-4C32-BA57-D4BB085F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30170"/>
            <a:ext cx="5010150" cy="41032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359009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段落与换行标签 </a:t>
            </a:r>
            <a:r>
              <a:rPr lang="en-US" altLang="zh-CN"/>
              <a:t>- </a:t>
            </a:r>
            <a:r>
              <a:rPr lang="zh-CN" altLang="en-US"/>
              <a:t>段落</a:t>
            </a:r>
            <a:endParaRPr lang="en-US" altLang="zh-CN"/>
          </a:p>
        </p:txBody>
      </p:sp>
      <p:sp>
        <p:nvSpPr>
          <p:cNvPr id="24" name="文本占位符 23">
            <a:extLst>
              <a:ext uri="{FF2B5EF4-FFF2-40B4-BE49-F238E27FC236}">
                <a16:creationId xmlns="" xmlns:a16="http://schemas.microsoft.com/office/drawing/2014/main" id="{DD9E8727-2A8A-4A42-99A1-B009017340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10267950" cy="4197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段落案例：</a:t>
            </a:r>
          </a:p>
        </p:txBody>
      </p:sp>
      <p:sp>
        <p:nvSpPr>
          <p:cNvPr id="18" name="文本占位符 23">
            <a:extLst>
              <a:ext uri="{FF2B5EF4-FFF2-40B4-BE49-F238E27FC236}">
                <a16:creationId xmlns="" xmlns:a16="http://schemas.microsoft.com/office/drawing/2014/main" id="{FC810A25-4CC4-4DFA-A7DE-3427D92E94B8}"/>
              </a:ext>
            </a:extLst>
          </p:cNvPr>
          <p:cNvSpPr txBox="1">
            <a:spLocks/>
          </p:cNvSpPr>
          <p:nvPr/>
        </p:nvSpPr>
        <p:spPr>
          <a:xfrm>
            <a:off x="838200" y="5286436"/>
            <a:ext cx="7143749" cy="1095892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特点：</a:t>
            </a:r>
            <a:endParaRPr lang="en-US" altLang="zh-CN">
              <a:sym typeface="+mn-ea"/>
            </a:endParaRPr>
          </a:p>
          <a:p>
            <a:pPr lvl="1">
              <a:buFontTx/>
              <a:buChar char="-"/>
            </a:pPr>
            <a:r>
              <a:rPr lang="zh-CN" altLang="en-US">
                <a:sym typeface="+mn-ea"/>
              </a:rPr>
              <a:t>前后换行，段落间自动空行</a:t>
            </a:r>
            <a:endParaRPr lang="en-US" altLang="zh-CN">
              <a:sym typeface="+mn-ea"/>
            </a:endParaRPr>
          </a:p>
          <a:p>
            <a:pPr lvl="1">
              <a:buFontTx/>
              <a:buChar char="-"/>
            </a:pPr>
            <a:r>
              <a:rPr lang="zh-CN" altLang="en-US">
                <a:sym typeface="+mn-ea"/>
              </a:rPr>
              <a:t>浏览器宽度不够时自动换行</a:t>
            </a:r>
            <a:endParaRPr lang="en-US" altLang="zh-CN">
              <a:sym typeface="+mn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066CD2D5-DE48-4E09-B314-6683F45EF3A6}"/>
              </a:ext>
            </a:extLst>
          </p:cNvPr>
          <p:cNvGrpSpPr/>
          <p:nvPr/>
        </p:nvGrpSpPr>
        <p:grpSpPr>
          <a:xfrm>
            <a:off x="1265938" y="2505038"/>
            <a:ext cx="4249037" cy="2558337"/>
            <a:chOff x="1265938" y="2505038"/>
            <a:chExt cx="4249037" cy="2558337"/>
          </a:xfrm>
        </p:grpSpPr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27D592DE-1F27-4034-8A4F-593069200711}"/>
                </a:ext>
              </a:extLst>
            </p:cNvPr>
            <p:cNvSpPr/>
            <p:nvPr/>
          </p:nvSpPr>
          <p:spPr>
            <a:xfrm>
              <a:off x="1265938" y="2512004"/>
              <a:ext cx="4249037" cy="2551371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ea typeface="阿里巴巴普惠体" panose="00020600040101010101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6A660A01-8379-4427-8106-CD1D1D9B491F}"/>
                </a:ext>
              </a:extLst>
            </p:cNvPr>
            <p:cNvSpPr/>
            <p:nvPr/>
          </p:nvSpPr>
          <p:spPr>
            <a:xfrm>
              <a:off x="1428749" y="2505038"/>
              <a:ext cx="4086226" cy="24622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&lt;!--</a:t>
              </a:r>
              <a:r>
                <a:rPr lang="zh-CN" altLang="en-US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段落标签的使用：</a:t>
              </a:r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--&gt;</a:t>
              </a:r>
              <a:endParaRPr lang="zh-CN" altLang="en-US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段落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【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前面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】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的内容</a:t>
              </a:r>
            </a:p>
            <a:p>
              <a:r>
                <a:rPr lang="en-US" altLang="zh-CN" sz="1400" b="1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 b="1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400" b="1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zh-CN" altLang="en-US" sz="1400" b="1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我是一个非常单纯的段落，请离我远点。我是一个非常单纯的段落，请离我远点。我是一个非常单纯的段落，请离我远点。我是一个非常单纯的段落，请离我远点。我是一个非常单纯的段落，请离我远点。我是一个非常单纯的段落，请离我远点。我是一个非常单纯的段落，请离我远点。</a:t>
              </a:r>
            </a:p>
            <a:p>
              <a:r>
                <a:rPr lang="en-US" altLang="zh-CN" sz="1400" b="1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 b="1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400" b="1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zh-CN" altLang="en-US" sz="1400" b="1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段落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【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后面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】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的内容</a:t>
              </a:r>
              <a:endParaRPr lang="zh-CN" altLang="en-US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15A5832B-06D2-42B4-8318-09AD46CD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70" y="2518567"/>
            <a:ext cx="5471353" cy="18208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686869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段落与换行标签 </a:t>
            </a:r>
            <a:r>
              <a:rPr lang="en-US" altLang="zh-CN"/>
              <a:t>- </a:t>
            </a:r>
            <a:r>
              <a:rPr lang="zh-CN" altLang="en-US"/>
              <a:t>换行</a:t>
            </a:r>
            <a:endParaRPr lang="en-US" altLang="zh-CN"/>
          </a:p>
        </p:txBody>
      </p:sp>
      <p:sp>
        <p:nvSpPr>
          <p:cNvPr id="24" name="文本占位符 23">
            <a:extLst>
              <a:ext uri="{FF2B5EF4-FFF2-40B4-BE49-F238E27FC236}">
                <a16:creationId xmlns="" xmlns:a16="http://schemas.microsoft.com/office/drawing/2014/main" id="{DD9E8727-2A8A-4A42-99A1-B009017340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10267950" cy="14398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场景：如果希望某段文字强制换行显示，就可以使用 换行标签</a:t>
            </a:r>
            <a:endParaRPr lang="en-US" altLang="zh-CN">
              <a:sym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语法：</a:t>
            </a:r>
          </a:p>
        </p:txBody>
      </p:sp>
      <p:sp>
        <p:nvSpPr>
          <p:cNvPr id="18" name="文本占位符 23">
            <a:extLst>
              <a:ext uri="{FF2B5EF4-FFF2-40B4-BE49-F238E27FC236}">
                <a16:creationId xmlns="" xmlns:a16="http://schemas.microsoft.com/office/drawing/2014/main" id="{FC810A25-4CC4-4DFA-A7DE-3427D92E94B8}"/>
              </a:ext>
            </a:extLst>
          </p:cNvPr>
          <p:cNvSpPr txBox="1">
            <a:spLocks/>
          </p:cNvSpPr>
          <p:nvPr/>
        </p:nvSpPr>
        <p:spPr>
          <a:xfrm>
            <a:off x="838201" y="3281935"/>
            <a:ext cx="8848724" cy="96621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>
                <a:sym typeface="+mn-ea"/>
              </a:rPr>
              <a:t>br </a:t>
            </a:r>
            <a:r>
              <a:rPr lang="zh-CN" altLang="en-US">
                <a:sym typeface="+mn-ea"/>
              </a:rPr>
              <a:t>就是 </a:t>
            </a:r>
            <a:r>
              <a:rPr lang="en-US" altLang="zh-CN">
                <a:sym typeface="+mn-ea"/>
              </a:rPr>
              <a:t>break </a:t>
            </a:r>
            <a:r>
              <a:rPr lang="zh-CN" altLang="en-US">
                <a:sym typeface="+mn-ea"/>
              </a:rPr>
              <a:t>的缩写，打断、换行的意思</a:t>
            </a:r>
            <a:endParaRPr lang="en-US" altLang="zh-CN">
              <a:sym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标签语义：强制换行</a:t>
            </a:r>
            <a:endParaRPr lang="en-US" altLang="zh-CN">
              <a:sym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EE8F2452-83E3-4A98-B59B-F8E0932B76CF}"/>
              </a:ext>
            </a:extLst>
          </p:cNvPr>
          <p:cNvGrpSpPr/>
          <p:nvPr/>
        </p:nvGrpSpPr>
        <p:grpSpPr>
          <a:xfrm>
            <a:off x="1866013" y="2882583"/>
            <a:ext cx="839087" cy="317956"/>
            <a:chOff x="1866013" y="2953802"/>
            <a:chExt cx="839087" cy="317956"/>
          </a:xfrm>
        </p:grpSpPr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27D592DE-1F27-4034-8A4F-593069200711}"/>
                </a:ext>
              </a:extLst>
            </p:cNvPr>
            <p:cNvSpPr/>
            <p:nvPr/>
          </p:nvSpPr>
          <p:spPr>
            <a:xfrm>
              <a:off x="1866013" y="2953802"/>
              <a:ext cx="839087" cy="317956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ea typeface="阿里巴巴普惠体" panose="00020600040101010101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3976C072-7E0F-46CA-AFF5-2BDE6E57B791}"/>
                </a:ext>
              </a:extLst>
            </p:cNvPr>
            <p:cNvSpPr/>
            <p:nvPr/>
          </p:nvSpPr>
          <p:spPr>
            <a:xfrm>
              <a:off x="1885949" y="2963980"/>
              <a:ext cx="7239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br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zh-CN" altLang="en-US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16" name="文本占位符 23">
            <a:extLst>
              <a:ext uri="{FF2B5EF4-FFF2-40B4-BE49-F238E27FC236}">
                <a16:creationId xmlns="" xmlns:a16="http://schemas.microsoft.com/office/drawing/2014/main" id="{F3F6EF91-0F0D-4D83-AD00-99EC1419694C}"/>
              </a:ext>
            </a:extLst>
          </p:cNvPr>
          <p:cNvSpPr txBox="1">
            <a:spLocks/>
          </p:cNvSpPr>
          <p:nvPr/>
        </p:nvSpPr>
        <p:spPr>
          <a:xfrm>
            <a:off x="838200" y="4093984"/>
            <a:ext cx="7143749" cy="175263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特点：</a:t>
            </a:r>
            <a:endParaRPr lang="en-US" altLang="zh-CN">
              <a:sym typeface="+mn-ea"/>
            </a:endParaRPr>
          </a:p>
          <a:p>
            <a:pPr lvl="1">
              <a:buFontTx/>
              <a:buChar char="-"/>
            </a:pPr>
            <a:r>
              <a:rPr lang="zh-CN" altLang="en-US">
                <a:sym typeface="+mn-ea"/>
              </a:rPr>
              <a:t>是单标签</a:t>
            </a:r>
            <a:endParaRPr lang="en-US" altLang="zh-CN">
              <a:sym typeface="+mn-ea"/>
            </a:endParaRPr>
          </a:p>
          <a:p>
            <a:pPr lvl="1">
              <a:buFontTx/>
              <a:buChar char="-"/>
            </a:pPr>
            <a:r>
              <a:rPr lang="zh-CN" altLang="en-US">
                <a:sym typeface="+mn-ea"/>
              </a:rPr>
              <a:t>换行，不空行</a:t>
            </a:r>
            <a:endParaRPr lang="en-US" altLang="zh-CN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95614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</a:t>
            </a:r>
            <a:r>
              <a:rPr lang="en-US" altLang="zh-CN"/>
              <a:t>.</a:t>
            </a:r>
            <a:r>
              <a:rPr lang="zh-CN" altLang="en-US"/>
              <a:t>什么是网页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目标：理解什么是网页 </a:t>
            </a:r>
            <a:r>
              <a:rPr lang="en-US" altLang="zh-CN"/>
              <a:t>- </a:t>
            </a:r>
            <a:r>
              <a:rPr lang="zh-CN" altLang="en-US"/>
              <a:t>由标签文本组成的文档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网站和网页的关系</a:t>
            </a:r>
            <a:endParaRPr lang="en-US" altLang="zh-CN" b="1">
              <a:solidFill>
                <a:srgbClr val="C00000"/>
              </a:solidFill>
            </a:endParaRP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网页是什么</a:t>
            </a:r>
            <a:r>
              <a:rPr lang="en-US" altLang="zh-CN"/>
              <a:t>?  ( HTML )</a:t>
            </a:r>
          </a:p>
        </p:txBody>
      </p:sp>
    </p:spTree>
    <p:extLst>
      <p:ext uri="{BB962C8B-B14F-4D97-AF65-F5344CB8AC3E}">
        <p14:creationId xmlns:p14="http://schemas.microsoft.com/office/powerpoint/2010/main" val="20910950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目标：熟练掌握 常用标签，能使用常用标签完成 简历页面制作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标题标签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注释标签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段落与换行标签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 b="1">
                <a:solidFill>
                  <a:srgbClr val="C00000"/>
                </a:solidFill>
                <a:ea typeface="阿里巴巴普惠体" panose="00020600040101010101"/>
              </a:rPr>
              <a:t>列表标签</a:t>
            </a:r>
            <a:endParaRPr lang="en-US" altLang="zh-CN" b="1">
              <a:solidFill>
                <a:srgbClr val="C00000"/>
              </a:solidFill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图片标签与相对路径</a:t>
            </a:r>
            <a:r>
              <a:rPr lang="en-US" altLang="zh-CN">
                <a:ea typeface="阿里巴巴普惠体" panose="00020600040101010101"/>
              </a:rPr>
              <a:t>(</a:t>
            </a:r>
            <a:r>
              <a:rPr lang="zh-CN" altLang="en-US">
                <a:ea typeface="阿里巴巴普惠体" panose="00020600040101010101"/>
              </a:rPr>
              <a:t>重点</a:t>
            </a:r>
            <a:r>
              <a:rPr lang="en-US" altLang="zh-CN">
                <a:ea typeface="阿里巴巴普惠体" panose="00020600040101010101"/>
              </a:rPr>
              <a:t>)</a:t>
            </a:r>
          </a:p>
          <a:p>
            <a:r>
              <a:rPr lang="zh-CN" altLang="en-US">
                <a:ea typeface="阿里巴巴普惠体" panose="00020600040101010101"/>
              </a:rPr>
              <a:t>音频与视频标签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超链接标签</a:t>
            </a:r>
            <a:endParaRPr lang="en-US" altLang="zh-CN"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521709237"/>
      </p:ext>
    </p:extLst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列表标签</a:t>
            </a:r>
            <a:r>
              <a:rPr lang="en-US" altLang="zh-CN"/>
              <a:t>(</a:t>
            </a:r>
            <a:r>
              <a:rPr lang="zh-CN" altLang="en-US"/>
              <a:t>重点</a:t>
            </a:r>
            <a:r>
              <a:rPr lang="en-US" altLang="zh-CN"/>
              <a:t>)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="" xmlns:a16="http://schemas.microsoft.com/office/drawing/2014/main" id="{DD9E8727-2A8A-4A42-99A1-B009017340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7"/>
            <a:ext cx="10267950" cy="179777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场景：列表标签主要用来自由布局显示数据</a:t>
            </a:r>
            <a:endParaRPr lang="en-US" altLang="zh-CN">
              <a:sym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特点：整齐、有序，作为布局时很方便且自由</a:t>
            </a:r>
            <a:endParaRPr lang="en-US" altLang="zh-CN">
              <a:sym typeface="+mn-ea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>
              <a:sym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b="1">
                <a:solidFill>
                  <a:srgbClr val="C00000"/>
                </a:solidFill>
                <a:sym typeface="+mn-ea"/>
              </a:rPr>
              <a:t>三种列表</a:t>
            </a:r>
            <a:r>
              <a:rPr lang="zh-CN" altLang="en-US">
                <a:sym typeface="+mn-ea"/>
              </a:rPr>
              <a:t>：无序列表 、 有序列表 和 自定义列表</a:t>
            </a:r>
            <a:endParaRPr lang="en-US" altLang="zh-CN">
              <a:sym typeface="+mn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4D0AD627-60ED-49BE-A1EC-50678C4CD4B0}"/>
              </a:ext>
            </a:extLst>
          </p:cNvPr>
          <p:cNvGrpSpPr/>
          <p:nvPr/>
        </p:nvGrpSpPr>
        <p:grpSpPr>
          <a:xfrm>
            <a:off x="6639533" y="4087280"/>
            <a:ext cx="2508553" cy="1878712"/>
            <a:chOff x="6603512" y="3297749"/>
            <a:chExt cx="2508553" cy="1878712"/>
          </a:xfrm>
        </p:grpSpPr>
        <p:pic>
          <p:nvPicPr>
            <p:cNvPr id="25" name="图片 24">
              <a:extLst>
                <a:ext uri="{FF2B5EF4-FFF2-40B4-BE49-F238E27FC236}">
                  <a16:creationId xmlns="" xmlns:a16="http://schemas.microsoft.com/office/drawing/2014/main" id="{F922E5C0-8BAE-474D-92AF-26FD44274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97" t="12587" r="10516" b="12659"/>
            <a:stretch/>
          </p:blipFill>
          <p:spPr>
            <a:xfrm>
              <a:off x="6603512" y="3297749"/>
              <a:ext cx="2508553" cy="14093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6" name="文本框 25">
              <a:extLst>
                <a:ext uri="{FF2B5EF4-FFF2-40B4-BE49-F238E27FC236}">
                  <a16:creationId xmlns="" xmlns:a16="http://schemas.microsoft.com/office/drawing/2014/main" id="{43761960-6884-44A2-BCB9-244BEF572A04}"/>
                </a:ext>
              </a:extLst>
            </p:cNvPr>
            <p:cNvSpPr txBox="1"/>
            <p:nvPr/>
          </p:nvSpPr>
          <p:spPr>
            <a:xfrm>
              <a:off x="7316286" y="4837907"/>
              <a:ext cx="12512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latin typeface="微软雅黑" panose="020B0503020204020204" pitchFamily="34" charset="-122"/>
                  <a:ea typeface="阿里巴巴普惠体" panose="00020600040101010101"/>
                </a:defRPr>
              </a:lvl1pPr>
            </a:lstStyle>
            <a:p>
              <a:r>
                <a:rPr lang="zh-CN" altLang="en-US"/>
                <a:t>自定义列表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63EC0553-94D4-4411-8767-6E8B4EF7A983}"/>
              </a:ext>
            </a:extLst>
          </p:cNvPr>
          <p:cNvGrpSpPr/>
          <p:nvPr/>
        </p:nvGrpSpPr>
        <p:grpSpPr>
          <a:xfrm>
            <a:off x="1361900" y="4087279"/>
            <a:ext cx="2583181" cy="1878713"/>
            <a:chOff x="1325879" y="3297748"/>
            <a:chExt cx="2583181" cy="1878713"/>
          </a:xfrm>
        </p:grpSpPr>
        <p:sp>
          <p:nvSpPr>
            <p:cNvPr id="19" name="文本框 18">
              <a:extLst>
                <a:ext uri="{FF2B5EF4-FFF2-40B4-BE49-F238E27FC236}">
                  <a16:creationId xmlns="" xmlns:a16="http://schemas.microsoft.com/office/drawing/2014/main" id="{581DD8FB-4E3C-4BA7-BB5B-CC1BFD517C7B}"/>
                </a:ext>
              </a:extLst>
            </p:cNvPr>
            <p:cNvSpPr txBox="1"/>
            <p:nvPr/>
          </p:nvSpPr>
          <p:spPr>
            <a:xfrm>
              <a:off x="2018252" y="4837907"/>
              <a:ext cx="10552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latin typeface="微软雅黑" panose="020B0503020204020204" pitchFamily="34" charset="-122"/>
                  <a:ea typeface="阿里巴巴普惠体" panose="00020600040101010101"/>
                </a:rPr>
                <a:t>无序列表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5DD84B14-5F8C-49B0-8F4E-DB222329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5879" y="3297748"/>
              <a:ext cx="2583181" cy="14383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70EF3544-05FC-4E33-B424-CF26C996CDD0}"/>
              </a:ext>
            </a:extLst>
          </p:cNvPr>
          <p:cNvGrpSpPr/>
          <p:nvPr/>
        </p:nvGrpSpPr>
        <p:grpSpPr>
          <a:xfrm>
            <a:off x="4465210" y="4087280"/>
            <a:ext cx="1735329" cy="1878712"/>
            <a:chOff x="4429189" y="3297749"/>
            <a:chExt cx="1735329" cy="1878712"/>
          </a:xfrm>
        </p:grpSpPr>
        <p:sp>
          <p:nvSpPr>
            <p:cNvPr id="22" name="文本框 21">
              <a:extLst>
                <a:ext uri="{FF2B5EF4-FFF2-40B4-BE49-F238E27FC236}">
                  <a16:creationId xmlns="" xmlns:a16="http://schemas.microsoft.com/office/drawing/2014/main" id="{82BF2646-E1FE-401A-B127-C07333164D6A}"/>
                </a:ext>
              </a:extLst>
            </p:cNvPr>
            <p:cNvSpPr txBox="1"/>
            <p:nvPr/>
          </p:nvSpPr>
          <p:spPr>
            <a:xfrm>
              <a:off x="4665446" y="4837907"/>
              <a:ext cx="1116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>
                  <a:latin typeface="微软雅黑" panose="020B0503020204020204" pitchFamily="34" charset="-122"/>
                  <a:ea typeface="阿里巴巴普惠体" panose="00020600040101010101"/>
                </a:defRPr>
              </a:lvl1pPr>
            </a:lstStyle>
            <a:p>
              <a:r>
                <a:rPr lang="zh-CN" altLang="en-US"/>
                <a:t>有序列表</a:t>
              </a:r>
            </a:p>
          </p:txBody>
        </p:sp>
        <p:pic>
          <p:nvPicPr>
            <p:cNvPr id="6" name="图片 5">
              <a:extLst>
                <a:ext uri="{FF2B5EF4-FFF2-40B4-BE49-F238E27FC236}">
                  <a16:creationId xmlns="" xmlns:a16="http://schemas.microsoft.com/office/drawing/2014/main" id="{4FBB7ECB-FE2E-44C0-946E-88E18402E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9189" y="3297749"/>
              <a:ext cx="1735329" cy="14346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5782307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列表标签 </a:t>
            </a:r>
            <a:r>
              <a:rPr lang="en-US" altLang="zh-CN"/>
              <a:t>- </a:t>
            </a:r>
            <a:r>
              <a:rPr lang="zh-CN" altLang="en-US"/>
              <a:t>无序列表 </a:t>
            </a:r>
            <a:r>
              <a:rPr lang="en-US" altLang="zh-CN"/>
              <a:t>(</a:t>
            </a:r>
            <a:r>
              <a:rPr lang="zh-CN" altLang="en-US">
                <a:solidFill>
                  <a:srgbClr val="C00000"/>
                </a:solidFill>
              </a:rPr>
              <a:t>重中之中</a:t>
            </a:r>
            <a:r>
              <a:rPr lang="en-US" altLang="zh-CN"/>
              <a:t>)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="" xmlns:a16="http://schemas.microsoft.com/office/drawing/2014/main" id="{DD9E8727-2A8A-4A42-99A1-B009017340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10267950" cy="8112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场景：用来展示无序号列表，每项前一般有个项目符号</a:t>
            </a:r>
            <a:endParaRPr lang="en-US" altLang="zh-CN">
              <a:sym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语法：</a:t>
            </a:r>
          </a:p>
        </p:txBody>
      </p:sp>
      <p:sp>
        <p:nvSpPr>
          <p:cNvPr id="18" name="文本占位符 23">
            <a:extLst>
              <a:ext uri="{FF2B5EF4-FFF2-40B4-BE49-F238E27FC236}">
                <a16:creationId xmlns="" xmlns:a16="http://schemas.microsoft.com/office/drawing/2014/main" id="{FC810A25-4CC4-4DFA-A7DE-3427D92E94B8}"/>
              </a:ext>
            </a:extLst>
          </p:cNvPr>
          <p:cNvSpPr txBox="1">
            <a:spLocks/>
          </p:cNvSpPr>
          <p:nvPr/>
        </p:nvSpPr>
        <p:spPr>
          <a:xfrm>
            <a:off x="838200" y="4343400"/>
            <a:ext cx="8771021" cy="227780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  <a:sym typeface="+mn-ea"/>
              </a:rPr>
              <a:t>注意：</a:t>
            </a:r>
            <a:endParaRPr lang="en-US" altLang="zh-CN">
              <a:ea typeface="阿里巴巴普惠体" panose="00020600040101010101"/>
              <a:sym typeface="+mn-ea"/>
            </a:endParaRPr>
          </a:p>
          <a:p>
            <a:pPr lvl="1">
              <a:buFontTx/>
              <a:buChar char="-"/>
            </a:pPr>
            <a:r>
              <a:rPr lang="en-US" altLang="zh-CN">
                <a:ea typeface="阿里巴巴普惠体" panose="00020600040101010101"/>
                <a:sym typeface="+mn-ea"/>
              </a:rPr>
              <a:t>&lt;ul&gt;&lt;/ul&gt; </a:t>
            </a:r>
            <a:r>
              <a:rPr lang="zh-CN" altLang="en-US">
                <a:ea typeface="阿里巴巴普惠体" panose="00020600040101010101"/>
                <a:sym typeface="+mn-ea"/>
              </a:rPr>
              <a:t>：</a:t>
            </a:r>
            <a:r>
              <a:rPr lang="zh-CN" altLang="en-US" b="1">
                <a:ea typeface="阿里巴巴普惠体" panose="00020600040101010101"/>
                <a:sym typeface="+mn-ea"/>
              </a:rPr>
              <a:t>无序列表标签</a:t>
            </a:r>
            <a:r>
              <a:rPr lang="zh-CN" altLang="en-US">
                <a:ea typeface="阿里巴巴普惠体" panose="00020600040101010101"/>
                <a:sym typeface="+mn-ea"/>
              </a:rPr>
              <a:t>，内部 只能 嵌套 </a:t>
            </a:r>
            <a:r>
              <a:rPr lang="en-US" altLang="zh-CN">
                <a:ea typeface="阿里巴巴普惠体" panose="00020600040101010101"/>
                <a:sym typeface="+mn-ea"/>
              </a:rPr>
              <a:t>&lt;li&gt;&lt;/li&gt;</a:t>
            </a:r>
          </a:p>
          <a:p>
            <a:pPr lvl="1">
              <a:buFontTx/>
              <a:buChar char="-"/>
            </a:pPr>
            <a:r>
              <a:rPr lang="en-US" altLang="zh-CN">
                <a:ea typeface="阿里巴巴普惠体" panose="00020600040101010101"/>
                <a:sym typeface="+mn-ea"/>
              </a:rPr>
              <a:t>&lt;li&gt;  &lt;/li&gt; </a:t>
            </a:r>
            <a:r>
              <a:rPr lang="zh-CN" altLang="en-US">
                <a:ea typeface="阿里巴巴普惠体" panose="00020600040101010101"/>
                <a:sym typeface="+mn-ea"/>
              </a:rPr>
              <a:t>：</a:t>
            </a:r>
            <a:r>
              <a:rPr lang="zh-CN" altLang="en-US" b="1">
                <a:ea typeface="阿里巴巴普惠体" panose="00020600040101010101"/>
                <a:sym typeface="+mn-ea"/>
              </a:rPr>
              <a:t>列表项标签</a:t>
            </a:r>
            <a:r>
              <a:rPr lang="zh-CN" altLang="en-US">
                <a:ea typeface="阿里巴巴普惠体" panose="00020600040101010101"/>
                <a:sym typeface="+mn-ea"/>
              </a:rPr>
              <a:t>，内部可以放</a:t>
            </a:r>
            <a:r>
              <a:rPr lang="zh-CN" altLang="en-US" b="1">
                <a:ea typeface="阿里巴巴普惠体" panose="00020600040101010101"/>
                <a:sym typeface="+mn-ea"/>
              </a:rPr>
              <a:t>任意</a:t>
            </a:r>
            <a:r>
              <a:rPr lang="zh-CN" altLang="en-US">
                <a:ea typeface="阿里巴巴普惠体" panose="00020600040101010101"/>
                <a:sym typeface="+mn-ea"/>
              </a:rPr>
              <a:t>标签和内容</a:t>
            </a:r>
            <a:endParaRPr lang="en-US" altLang="zh-CN">
              <a:ea typeface="阿里巴巴普惠体" panose="00020600040101010101"/>
              <a:sym typeface="+mn-ea"/>
            </a:endParaRPr>
          </a:p>
          <a:p>
            <a:pPr lvl="1">
              <a:buFontTx/>
              <a:buChar char="-"/>
            </a:pPr>
            <a:r>
              <a:rPr lang="zh-CN" altLang="en-US">
                <a:ea typeface="阿里巴巴普惠体" panose="00020600040101010101"/>
                <a:sym typeface="+mn-ea"/>
              </a:rPr>
              <a:t>无序列表中的 列表项 之间，没有顺序和级别之分，是并列关系</a:t>
            </a:r>
            <a:endParaRPr lang="en-US" altLang="zh-CN">
              <a:ea typeface="阿里巴巴普惠体" panose="00020600040101010101"/>
              <a:sym typeface="+mn-ea"/>
            </a:endParaRPr>
          </a:p>
          <a:p>
            <a:pPr lvl="1">
              <a:buFontTx/>
              <a:buChar char="-"/>
            </a:pPr>
            <a:r>
              <a:rPr lang="zh-CN" altLang="en-US">
                <a:ea typeface="阿里巴巴普惠体" panose="00020600040101010101"/>
                <a:sym typeface="+mn-ea"/>
              </a:rPr>
              <a:t>无序列表也有一些样式属性，实际开发时，一般用</a:t>
            </a:r>
            <a:r>
              <a:rPr lang="en-US" altLang="zh-CN">
                <a:ea typeface="阿里巴巴普惠体" panose="00020600040101010101"/>
                <a:sym typeface="+mn-ea"/>
              </a:rPr>
              <a:t>css</a:t>
            </a:r>
            <a:r>
              <a:rPr lang="zh-CN" altLang="en-US">
                <a:ea typeface="阿里巴巴普惠体" panose="00020600040101010101"/>
                <a:sym typeface="+mn-ea"/>
              </a:rPr>
              <a:t>来设置</a:t>
            </a:r>
            <a:endParaRPr lang="en-US" altLang="zh-CN">
              <a:ea typeface="阿里巴巴普惠体" panose="00020600040101010101"/>
              <a:sym typeface="+mn-ea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="" xmlns:a16="http://schemas.microsoft.com/office/drawing/2014/main" id="{ADC37F04-541A-4683-AD82-DF8816A5BBAF}"/>
              </a:ext>
            </a:extLst>
          </p:cNvPr>
          <p:cNvCxnSpPr/>
          <p:nvPr/>
        </p:nvCxnSpPr>
        <p:spPr>
          <a:xfrm>
            <a:off x="5544937" y="3553628"/>
            <a:ext cx="8096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1C4F84F5-A688-4D29-A42D-BE0557CC1472}"/>
              </a:ext>
            </a:extLst>
          </p:cNvPr>
          <p:cNvGrpSpPr/>
          <p:nvPr/>
        </p:nvGrpSpPr>
        <p:grpSpPr>
          <a:xfrm>
            <a:off x="1886450" y="2852739"/>
            <a:ext cx="3506087" cy="1438271"/>
            <a:chOff x="1886450" y="2852739"/>
            <a:chExt cx="3506087" cy="1438271"/>
          </a:xfrm>
        </p:grpSpPr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0F24DD0F-4FD0-408D-A386-1BD049728635}"/>
                </a:ext>
              </a:extLst>
            </p:cNvPr>
            <p:cNvSpPr/>
            <p:nvPr/>
          </p:nvSpPr>
          <p:spPr>
            <a:xfrm>
              <a:off x="1886450" y="2862916"/>
              <a:ext cx="3506087" cy="1428094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ea typeface="阿里巴巴普惠体" panose="00020600040101010101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7670F2FD-709A-4886-B2D1-241C1000B6DE}"/>
                </a:ext>
              </a:extLst>
            </p:cNvPr>
            <p:cNvSpPr/>
            <p:nvPr/>
          </p:nvSpPr>
          <p:spPr>
            <a:xfrm>
              <a:off x="1987623" y="2852739"/>
              <a:ext cx="3329837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&lt;!--</a:t>
              </a:r>
              <a:r>
                <a:rPr lang="zh-CN" altLang="en-US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无序列表：</a:t>
              </a:r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--&gt;</a:t>
              </a:r>
              <a:endParaRPr lang="zh-CN" altLang="en-US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山不在高，有仙则名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水不在深，有龙则灵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斯是陋室，惟吾德馨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E5BA8A69-9F3C-4A1C-94DC-B0F37FF9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302" y="3116664"/>
            <a:ext cx="2104762" cy="857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14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列表标签 </a:t>
            </a:r>
            <a:r>
              <a:rPr lang="en-US" altLang="zh-CN"/>
              <a:t>- </a:t>
            </a:r>
            <a:r>
              <a:rPr lang="zh-CN" altLang="en-US"/>
              <a:t>有序列表</a:t>
            </a:r>
            <a:endParaRPr lang="en-US" altLang="zh-CN"/>
          </a:p>
        </p:txBody>
      </p:sp>
      <p:sp>
        <p:nvSpPr>
          <p:cNvPr id="24" name="文本占位符 23">
            <a:extLst>
              <a:ext uri="{FF2B5EF4-FFF2-40B4-BE49-F238E27FC236}">
                <a16:creationId xmlns="" xmlns:a16="http://schemas.microsoft.com/office/drawing/2014/main" id="{DD9E8727-2A8A-4A42-99A1-B009017340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10267950" cy="8112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场景：用来展示有序号列表，每个列表项前都有一个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序号</a:t>
            </a:r>
            <a:endParaRPr lang="en-US" altLang="zh-CN" b="1">
              <a:solidFill>
                <a:srgbClr val="C00000"/>
              </a:solidFill>
              <a:sym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语法：</a:t>
            </a:r>
          </a:p>
        </p:txBody>
      </p:sp>
      <p:sp>
        <p:nvSpPr>
          <p:cNvPr id="18" name="文本占位符 23">
            <a:extLst>
              <a:ext uri="{FF2B5EF4-FFF2-40B4-BE49-F238E27FC236}">
                <a16:creationId xmlns="" xmlns:a16="http://schemas.microsoft.com/office/drawing/2014/main" id="{FC810A25-4CC4-4DFA-A7DE-3427D92E94B8}"/>
              </a:ext>
            </a:extLst>
          </p:cNvPr>
          <p:cNvSpPr txBox="1">
            <a:spLocks/>
          </p:cNvSpPr>
          <p:nvPr/>
        </p:nvSpPr>
        <p:spPr>
          <a:xfrm>
            <a:off x="838200" y="4343400"/>
            <a:ext cx="8771021" cy="227780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  <a:sym typeface="+mn-ea"/>
              </a:rPr>
              <a:t>注意：</a:t>
            </a:r>
            <a:endParaRPr lang="en-US" altLang="zh-CN">
              <a:ea typeface="阿里巴巴普惠体" panose="00020600040101010101"/>
              <a:sym typeface="+mn-ea"/>
            </a:endParaRPr>
          </a:p>
          <a:p>
            <a:pPr lvl="1">
              <a:buFontTx/>
              <a:buChar char="-"/>
            </a:pPr>
            <a:r>
              <a:rPr lang="en-US" altLang="zh-CN">
                <a:ea typeface="阿里巴巴普惠体" panose="00020600040101010101"/>
                <a:sym typeface="+mn-ea"/>
              </a:rPr>
              <a:t>&lt;ol&gt;&lt;/ol&gt; </a:t>
            </a:r>
            <a:r>
              <a:rPr lang="zh-CN" altLang="en-US">
                <a:ea typeface="阿里巴巴普惠体" panose="00020600040101010101"/>
                <a:sym typeface="+mn-ea"/>
              </a:rPr>
              <a:t>：</a:t>
            </a:r>
            <a:r>
              <a:rPr lang="zh-CN" altLang="en-US" b="1">
                <a:ea typeface="阿里巴巴普惠体" panose="00020600040101010101"/>
                <a:sym typeface="+mn-ea"/>
              </a:rPr>
              <a:t>有序列表标签</a:t>
            </a:r>
            <a:r>
              <a:rPr lang="zh-CN" altLang="en-US">
                <a:ea typeface="阿里巴巴普惠体" panose="00020600040101010101"/>
                <a:sym typeface="+mn-ea"/>
              </a:rPr>
              <a:t>，内部 只能 嵌套 </a:t>
            </a:r>
            <a:r>
              <a:rPr lang="en-US" altLang="zh-CN">
                <a:ea typeface="阿里巴巴普惠体" panose="00020600040101010101"/>
                <a:sym typeface="+mn-ea"/>
              </a:rPr>
              <a:t>&lt;li&gt;&lt;/li&gt;</a:t>
            </a:r>
          </a:p>
          <a:p>
            <a:pPr lvl="1">
              <a:buFontTx/>
              <a:buChar char="-"/>
            </a:pPr>
            <a:r>
              <a:rPr lang="en-US" altLang="zh-CN">
                <a:ea typeface="阿里巴巴普惠体" panose="00020600040101010101"/>
                <a:sym typeface="+mn-ea"/>
              </a:rPr>
              <a:t>&lt;li&gt;  &lt;/li&gt; </a:t>
            </a:r>
            <a:r>
              <a:rPr lang="zh-CN" altLang="en-US">
                <a:ea typeface="阿里巴巴普惠体" panose="00020600040101010101"/>
                <a:sym typeface="+mn-ea"/>
              </a:rPr>
              <a:t>：</a:t>
            </a:r>
            <a:r>
              <a:rPr lang="zh-CN" altLang="en-US" b="1">
                <a:ea typeface="阿里巴巴普惠体" panose="00020600040101010101"/>
                <a:sym typeface="+mn-ea"/>
              </a:rPr>
              <a:t>列表项标签</a:t>
            </a:r>
            <a:r>
              <a:rPr lang="zh-CN" altLang="en-US">
                <a:ea typeface="阿里巴巴普惠体" panose="00020600040101010101"/>
                <a:sym typeface="+mn-ea"/>
              </a:rPr>
              <a:t>，内部可以放</a:t>
            </a:r>
            <a:r>
              <a:rPr lang="zh-CN" altLang="en-US" b="1">
                <a:ea typeface="阿里巴巴普惠体" panose="00020600040101010101"/>
                <a:sym typeface="+mn-ea"/>
              </a:rPr>
              <a:t>任意</a:t>
            </a:r>
            <a:r>
              <a:rPr lang="zh-CN" altLang="en-US">
                <a:ea typeface="阿里巴巴普惠体" panose="00020600040101010101"/>
                <a:sym typeface="+mn-ea"/>
              </a:rPr>
              <a:t>标签和内容</a:t>
            </a:r>
            <a:endParaRPr lang="en-US" altLang="zh-CN">
              <a:ea typeface="阿里巴巴普惠体" panose="00020600040101010101"/>
              <a:sym typeface="+mn-ea"/>
            </a:endParaRPr>
          </a:p>
          <a:p>
            <a:pPr lvl="1">
              <a:buFontTx/>
              <a:buChar char="-"/>
            </a:pPr>
            <a:r>
              <a:rPr lang="zh-CN" altLang="en-US">
                <a:ea typeface="阿里巴巴普惠体" panose="00020600040101010101"/>
                <a:sym typeface="+mn-ea"/>
              </a:rPr>
              <a:t>有序列表也有一些样式属性，实际开发时，一般用</a:t>
            </a:r>
            <a:r>
              <a:rPr lang="en-US" altLang="zh-CN">
                <a:ea typeface="阿里巴巴普惠体" panose="00020600040101010101"/>
                <a:sym typeface="+mn-ea"/>
              </a:rPr>
              <a:t>css</a:t>
            </a:r>
            <a:r>
              <a:rPr lang="zh-CN" altLang="en-US">
                <a:ea typeface="阿里巴巴普惠体" panose="00020600040101010101"/>
                <a:sym typeface="+mn-ea"/>
              </a:rPr>
              <a:t>来设置</a:t>
            </a:r>
            <a:endParaRPr lang="en-US" altLang="zh-CN">
              <a:ea typeface="阿里巴巴普惠体" panose="00020600040101010101"/>
              <a:sym typeface="+mn-ea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="" xmlns:a16="http://schemas.microsoft.com/office/drawing/2014/main" id="{ADC37F04-541A-4683-AD82-DF8816A5BBAF}"/>
              </a:ext>
            </a:extLst>
          </p:cNvPr>
          <p:cNvCxnSpPr/>
          <p:nvPr/>
        </p:nvCxnSpPr>
        <p:spPr>
          <a:xfrm>
            <a:off x="5544937" y="3553628"/>
            <a:ext cx="8096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85ED7754-38D9-4AB2-912A-116D8C4C7EC8}"/>
              </a:ext>
            </a:extLst>
          </p:cNvPr>
          <p:cNvGrpSpPr/>
          <p:nvPr/>
        </p:nvGrpSpPr>
        <p:grpSpPr>
          <a:xfrm>
            <a:off x="1886450" y="2852739"/>
            <a:ext cx="3506087" cy="1438271"/>
            <a:chOff x="1886450" y="2852739"/>
            <a:chExt cx="3506087" cy="1438271"/>
          </a:xfrm>
        </p:grpSpPr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0F24DD0F-4FD0-408D-A386-1BD049728635}"/>
                </a:ext>
              </a:extLst>
            </p:cNvPr>
            <p:cNvSpPr/>
            <p:nvPr/>
          </p:nvSpPr>
          <p:spPr>
            <a:xfrm>
              <a:off x="1886450" y="2862916"/>
              <a:ext cx="3506087" cy="1428094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ea typeface="阿里巴巴普惠体" panose="00020600040101010101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7670F2FD-709A-4886-B2D1-241C1000B6DE}"/>
                </a:ext>
              </a:extLst>
            </p:cNvPr>
            <p:cNvSpPr/>
            <p:nvPr/>
          </p:nvSpPr>
          <p:spPr>
            <a:xfrm>
              <a:off x="1987623" y="2852739"/>
              <a:ext cx="3329837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&lt;!--</a:t>
              </a:r>
              <a:r>
                <a:rPr lang="zh-CN" altLang="en-US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有序列表：</a:t>
              </a:r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--&gt;</a:t>
              </a:r>
              <a:endParaRPr lang="zh-CN" altLang="en-US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ol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长江之水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黄河之水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珠江之水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ol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82CF682A-1757-43BD-819F-AB8274A8F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962" y="3100723"/>
            <a:ext cx="1561905" cy="8857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872E68C2-8955-44D6-B470-EF2CBCF2A09A}"/>
              </a:ext>
            </a:extLst>
          </p:cNvPr>
          <p:cNvGrpSpPr/>
          <p:nvPr/>
        </p:nvGrpSpPr>
        <p:grpSpPr>
          <a:xfrm>
            <a:off x="3421437" y="5920508"/>
            <a:ext cx="4734273" cy="584775"/>
            <a:chOff x="3421437" y="5920508"/>
            <a:chExt cx="4734273" cy="584775"/>
          </a:xfrm>
        </p:grpSpPr>
        <p:sp>
          <p:nvSpPr>
            <p:cNvPr id="6" name="文本框 5">
              <a:extLst>
                <a:ext uri="{FF2B5EF4-FFF2-40B4-BE49-F238E27FC236}">
                  <a16:creationId xmlns="" xmlns:a16="http://schemas.microsoft.com/office/drawing/2014/main" id="{AEA5ED02-1990-4601-9E9C-ACED9E26BB55}"/>
                </a:ext>
              </a:extLst>
            </p:cNvPr>
            <p:cNvSpPr txBox="1"/>
            <p:nvPr/>
          </p:nvSpPr>
          <p:spPr>
            <a:xfrm>
              <a:off x="3866634" y="5920508"/>
              <a:ext cx="42890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布局和无顺序数据时，用 </a:t>
              </a: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无序列表</a:t>
              </a:r>
              <a:endParaRPr lang="en-US" altLang="zh-CN" sz="1600" b="1">
                <a:solidFill>
                  <a:srgbClr val="C00000"/>
                </a:solidFill>
                <a:ea typeface="阿里巴巴普惠体" panose="00020600040101010101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要显示有顺序的数据时，才 偶尔 用 </a:t>
              </a: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有序列表</a:t>
              </a:r>
              <a:endParaRPr lang="zh-CN" altLang="en-US" sz="16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sp>
          <p:nvSpPr>
            <p:cNvPr id="13" name="Shape 2399">
              <a:extLst>
                <a:ext uri="{FF2B5EF4-FFF2-40B4-BE49-F238E27FC236}">
                  <a16:creationId xmlns="" xmlns:a16="http://schemas.microsoft.com/office/drawing/2014/main" id="{9748814D-A93F-42F7-B11F-74D4F76E0E06}"/>
                </a:ext>
              </a:extLst>
            </p:cNvPr>
            <p:cNvSpPr/>
            <p:nvPr/>
          </p:nvSpPr>
          <p:spPr>
            <a:xfrm>
              <a:off x="3421437" y="5996836"/>
              <a:ext cx="436111" cy="432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1164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列表标签 </a:t>
            </a:r>
            <a:r>
              <a:rPr lang="en-US" altLang="zh-CN"/>
              <a:t>- </a:t>
            </a:r>
            <a:r>
              <a:rPr lang="zh-CN" altLang="en-US"/>
              <a:t>自定义列表</a:t>
            </a:r>
            <a:endParaRPr lang="en-US" altLang="zh-CN"/>
          </a:p>
        </p:txBody>
      </p:sp>
      <p:sp>
        <p:nvSpPr>
          <p:cNvPr id="24" name="文本占位符 23">
            <a:extLst>
              <a:ext uri="{FF2B5EF4-FFF2-40B4-BE49-F238E27FC236}">
                <a16:creationId xmlns="" xmlns:a16="http://schemas.microsoft.com/office/drawing/2014/main" id="{DD9E8727-2A8A-4A42-99A1-B009017340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10267950" cy="4307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场景：</a:t>
            </a:r>
            <a:r>
              <a:rPr lang="zh-CN" altLang="zh-CN">
                <a:solidFill>
                  <a:prstClr val="black">
                    <a:lumMod val="85000"/>
                    <a:lumOff val="15000"/>
                  </a:prstClr>
                </a:solidFill>
                <a:sym typeface="+mn-ea"/>
              </a:rPr>
              <a:t>常用于对术语或名词进行解释和描述，定义列表的列表项前没有任何项目符号</a:t>
            </a:r>
            <a:endParaRPr lang="en-US" altLang="zh-CN" b="1">
              <a:solidFill>
                <a:srgbClr val="C00000"/>
              </a:solidFill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7E94AB64-C2A9-41BB-9D2E-25835E7F3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243" y="2800350"/>
            <a:ext cx="8847587" cy="265961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421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列表标签 </a:t>
            </a:r>
            <a:r>
              <a:rPr lang="en-US" altLang="zh-CN"/>
              <a:t>- </a:t>
            </a:r>
            <a:r>
              <a:rPr lang="zh-CN" altLang="en-US"/>
              <a:t>自定义列表</a:t>
            </a:r>
            <a:endParaRPr lang="en-US" altLang="zh-CN"/>
          </a:p>
        </p:txBody>
      </p:sp>
      <p:sp>
        <p:nvSpPr>
          <p:cNvPr id="24" name="文本占位符 23">
            <a:extLst>
              <a:ext uri="{FF2B5EF4-FFF2-40B4-BE49-F238E27FC236}">
                <a16:creationId xmlns="" xmlns:a16="http://schemas.microsoft.com/office/drawing/2014/main" id="{DD9E8727-2A8A-4A42-99A1-B009017340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368684"/>
            <a:ext cx="10267950" cy="4316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语法：</a:t>
            </a:r>
          </a:p>
        </p:txBody>
      </p:sp>
      <p:sp>
        <p:nvSpPr>
          <p:cNvPr id="18" name="文本占位符 23">
            <a:extLst>
              <a:ext uri="{FF2B5EF4-FFF2-40B4-BE49-F238E27FC236}">
                <a16:creationId xmlns="" xmlns:a16="http://schemas.microsoft.com/office/drawing/2014/main" id="{FC810A25-4CC4-4DFA-A7DE-3427D92E94B8}"/>
              </a:ext>
            </a:extLst>
          </p:cNvPr>
          <p:cNvSpPr txBox="1">
            <a:spLocks/>
          </p:cNvSpPr>
          <p:nvPr/>
        </p:nvSpPr>
        <p:spPr>
          <a:xfrm>
            <a:off x="838200" y="4343400"/>
            <a:ext cx="8771021" cy="227780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  <a:sym typeface="+mn-ea"/>
              </a:rPr>
              <a:t>注意：</a:t>
            </a:r>
            <a:endParaRPr lang="en-US" altLang="zh-CN">
              <a:ea typeface="阿里巴巴普惠体" panose="00020600040101010101"/>
              <a:sym typeface="+mn-ea"/>
            </a:endParaRPr>
          </a:p>
          <a:p>
            <a:pPr lvl="1">
              <a:buFontTx/>
              <a:buChar char="-"/>
            </a:pPr>
            <a:r>
              <a:rPr lang="en-US" altLang="zh-CN">
                <a:ea typeface="阿里巴巴普惠体" panose="00020600040101010101"/>
                <a:sym typeface="+mn-ea"/>
              </a:rPr>
              <a:t>&lt;dl&gt;&lt;/dl&gt; </a:t>
            </a:r>
            <a:r>
              <a:rPr lang="zh-CN" altLang="en-US">
                <a:ea typeface="阿里巴巴普惠体" panose="00020600040101010101"/>
                <a:sym typeface="+mn-ea"/>
              </a:rPr>
              <a:t>：</a:t>
            </a:r>
            <a:r>
              <a:rPr lang="zh-CN" altLang="en-US" b="1">
                <a:ea typeface="阿里巴巴普惠体" panose="00020600040101010101"/>
                <a:sym typeface="+mn-ea"/>
              </a:rPr>
              <a:t>自定义列表标签</a:t>
            </a:r>
            <a:r>
              <a:rPr lang="zh-CN" altLang="en-US">
                <a:ea typeface="阿里巴巴普惠体" panose="00020600040101010101"/>
                <a:sym typeface="+mn-ea"/>
              </a:rPr>
              <a:t>，内部 只能 嵌套 </a:t>
            </a:r>
            <a:r>
              <a:rPr lang="en-US" altLang="zh-CN">
                <a:ea typeface="阿里巴巴普惠体" panose="00020600040101010101"/>
                <a:sym typeface="+mn-ea"/>
              </a:rPr>
              <a:t>&lt;dt&gt; </a:t>
            </a:r>
            <a:r>
              <a:rPr lang="zh-CN" altLang="en-US">
                <a:ea typeface="阿里巴巴普惠体" panose="00020600040101010101"/>
                <a:sym typeface="+mn-ea"/>
              </a:rPr>
              <a:t>和 </a:t>
            </a:r>
            <a:r>
              <a:rPr lang="en-US" altLang="zh-CN">
                <a:ea typeface="阿里巴巴普惠体" panose="00020600040101010101"/>
                <a:sym typeface="+mn-ea"/>
              </a:rPr>
              <a:t>&lt;dd&gt;</a:t>
            </a:r>
          </a:p>
          <a:p>
            <a:pPr lvl="1">
              <a:buFontTx/>
              <a:buChar char="-"/>
            </a:pPr>
            <a:r>
              <a:rPr lang="en-US" altLang="zh-CN">
                <a:ea typeface="阿里巴巴普惠体" panose="00020600040101010101"/>
                <a:sym typeface="+mn-ea"/>
              </a:rPr>
              <a:t>&lt;dt&gt;&lt;/dt&gt; </a:t>
            </a:r>
            <a:r>
              <a:rPr lang="zh-CN" altLang="en-US">
                <a:ea typeface="阿里巴巴普惠体" panose="00020600040101010101"/>
                <a:sym typeface="+mn-ea"/>
              </a:rPr>
              <a:t>：</a:t>
            </a:r>
            <a:r>
              <a:rPr lang="zh-CN" altLang="en-US" b="1">
                <a:ea typeface="阿里巴巴普惠体" panose="00020600040101010101"/>
                <a:sym typeface="+mn-ea"/>
              </a:rPr>
              <a:t>列表标题标签</a:t>
            </a:r>
            <a:endParaRPr lang="en-US" altLang="zh-CN" b="1">
              <a:ea typeface="阿里巴巴普惠体" panose="00020600040101010101"/>
              <a:sym typeface="+mn-ea"/>
            </a:endParaRPr>
          </a:p>
          <a:p>
            <a:pPr lvl="1">
              <a:buFontTx/>
              <a:buChar char="-"/>
            </a:pPr>
            <a:r>
              <a:rPr lang="en-US" altLang="zh-CN">
                <a:ea typeface="阿里巴巴普惠体" panose="00020600040101010101"/>
                <a:sym typeface="+mn-ea"/>
              </a:rPr>
              <a:t>&lt;dd&gt;&lt;/dd&gt;</a:t>
            </a:r>
            <a:r>
              <a:rPr lang="zh-CN" altLang="en-US">
                <a:ea typeface="阿里巴巴普惠体" panose="00020600040101010101"/>
                <a:sym typeface="+mn-ea"/>
              </a:rPr>
              <a:t>：</a:t>
            </a:r>
            <a:r>
              <a:rPr lang="zh-CN" altLang="en-US" b="1">
                <a:ea typeface="阿里巴巴普惠体" panose="00020600040101010101"/>
                <a:sym typeface="+mn-ea"/>
              </a:rPr>
              <a:t>列表数据项标签</a:t>
            </a:r>
            <a:endParaRPr lang="en-US" altLang="zh-CN" b="1">
              <a:ea typeface="阿里巴巴普惠体" panose="00020600040101010101"/>
              <a:sym typeface="+mn-ea"/>
            </a:endParaRPr>
          </a:p>
          <a:p>
            <a:pPr lvl="1">
              <a:buFontTx/>
              <a:buChar char="-"/>
            </a:pPr>
            <a:r>
              <a:rPr lang="en-US" altLang="zh-CN">
                <a:ea typeface="阿里巴巴普惠体" panose="00020600040101010101"/>
                <a:sym typeface="+mn-ea"/>
              </a:rPr>
              <a:t>dt </a:t>
            </a:r>
            <a:r>
              <a:rPr lang="zh-CN" altLang="en-US">
                <a:ea typeface="阿里巴巴普惠体" panose="00020600040101010101"/>
                <a:sym typeface="+mn-ea"/>
              </a:rPr>
              <a:t>和 </a:t>
            </a:r>
            <a:r>
              <a:rPr lang="en-US" altLang="zh-CN">
                <a:ea typeface="阿里巴巴普惠体" panose="00020600040101010101"/>
                <a:sym typeface="+mn-ea"/>
              </a:rPr>
              <a:t>dd </a:t>
            </a:r>
            <a:r>
              <a:rPr lang="zh-CN" altLang="en-US">
                <a:ea typeface="阿里巴巴普惠体" panose="00020600040101010101"/>
                <a:sym typeface="+mn-ea"/>
              </a:rPr>
              <a:t>是 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兄弟关系</a:t>
            </a:r>
            <a:r>
              <a:rPr lang="zh-CN" altLang="en-US">
                <a:ea typeface="阿里巴巴普惠体" panose="00020600040101010101"/>
                <a:sym typeface="+mn-ea"/>
              </a:rPr>
              <a:t>，经常一个 </a:t>
            </a:r>
            <a:r>
              <a:rPr lang="en-US" altLang="zh-CN">
                <a:ea typeface="阿里巴巴普惠体" panose="00020600040101010101"/>
                <a:sym typeface="+mn-ea"/>
              </a:rPr>
              <a:t>dt 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对应</a:t>
            </a:r>
            <a:r>
              <a:rPr lang="zh-CN" altLang="en-US">
                <a:ea typeface="阿里巴巴普惠体" panose="00020600040101010101"/>
                <a:sym typeface="+mn-ea"/>
              </a:rPr>
              <a:t> 多个 </a:t>
            </a:r>
            <a:r>
              <a:rPr lang="en-US" altLang="zh-CN">
                <a:ea typeface="阿里巴巴普惠体" panose="00020600040101010101"/>
                <a:sym typeface="+mn-ea"/>
              </a:rPr>
              <a:t>dd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="" xmlns:a16="http://schemas.microsoft.com/office/drawing/2014/main" id="{ADC37F04-541A-4683-AD82-DF8816A5BBAF}"/>
              </a:ext>
            </a:extLst>
          </p:cNvPr>
          <p:cNvCxnSpPr/>
          <p:nvPr/>
        </p:nvCxnSpPr>
        <p:spPr>
          <a:xfrm>
            <a:off x="5098128" y="3574410"/>
            <a:ext cx="8096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BD9DFEAD-ECD0-4FAC-A881-CD54024CE21F}"/>
              </a:ext>
            </a:extLst>
          </p:cNvPr>
          <p:cNvGrpSpPr/>
          <p:nvPr/>
        </p:nvGrpSpPr>
        <p:grpSpPr>
          <a:xfrm>
            <a:off x="1886450" y="2862916"/>
            <a:ext cx="2976495" cy="1428094"/>
            <a:chOff x="1886450" y="2862916"/>
            <a:chExt cx="2976495" cy="1428094"/>
          </a:xfrm>
        </p:grpSpPr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0F24DD0F-4FD0-408D-A386-1BD049728635}"/>
                </a:ext>
              </a:extLst>
            </p:cNvPr>
            <p:cNvSpPr/>
            <p:nvPr/>
          </p:nvSpPr>
          <p:spPr>
            <a:xfrm>
              <a:off x="1886450" y="2862916"/>
              <a:ext cx="2976495" cy="1428094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ea typeface="阿里巴巴普惠体" panose="00020600040101010101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EBD5D039-D5B4-4886-AEB6-96956ED7EE5C}"/>
                </a:ext>
              </a:extLst>
            </p:cNvPr>
            <p:cNvSpPr/>
            <p:nvPr/>
          </p:nvSpPr>
          <p:spPr>
            <a:xfrm>
              <a:off x="1972867" y="2868986"/>
              <a:ext cx="2754997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</a:rPr>
                <a:t>&lt;!--</a:t>
              </a:r>
              <a:r>
                <a:rPr lang="zh-CN" altLang="en-US" sz="1400">
                  <a:solidFill>
                    <a:srgbClr val="8BC34A"/>
                  </a:solidFill>
                  <a:latin typeface="Fira Code,Consolas,  Courier New"/>
                </a:rPr>
                <a:t>自定义列表：</a:t>
              </a:r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</a:rPr>
                <a:t>--&gt;</a:t>
              </a:r>
              <a:endParaRPr lang="zh-CN" altLang="en-US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zh-CN" altLang="en-US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dt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名词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1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dt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zh-CN" altLang="en-US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名词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1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解释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1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zh-CN" altLang="en-US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名词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1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解释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2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zh-CN" altLang="en-US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zh-CN" altLang="en-US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FAF8A6AA-714F-4B94-9859-702162FB4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936" y="3137673"/>
            <a:ext cx="1619048" cy="847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文本占位符 23">
            <a:extLst>
              <a:ext uri="{FF2B5EF4-FFF2-40B4-BE49-F238E27FC236}">
                <a16:creationId xmlns="" xmlns:a16="http://schemas.microsoft.com/office/drawing/2014/main" id="{C5CE71B7-C87E-4B37-836E-4860DD5788F7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10267950" cy="46861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场景：</a:t>
            </a:r>
            <a:r>
              <a:rPr lang="zh-CN" altLang="zh-CN">
                <a:solidFill>
                  <a:prstClr val="black">
                    <a:lumMod val="85000"/>
                    <a:lumOff val="15000"/>
                  </a:prstClr>
                </a:solidFill>
                <a:sym typeface="+mn-ea"/>
              </a:rPr>
              <a:t>常用于对术语或名词进行解释和描述，定义列表的列表项前没有任何项目符号</a:t>
            </a:r>
            <a:endParaRPr lang="en-US" altLang="zh-CN" b="1">
              <a:solidFill>
                <a:srgbClr val="C00000"/>
              </a:solidFill>
              <a:sym typeface="+mn-ea"/>
            </a:endParaRPr>
          </a:p>
        </p:txBody>
      </p:sp>
      <p:sp>
        <p:nvSpPr>
          <p:cNvPr id="5" name="右大括号 4">
            <a:extLst>
              <a:ext uri="{FF2B5EF4-FFF2-40B4-BE49-F238E27FC236}">
                <a16:creationId xmlns="" xmlns:a16="http://schemas.microsoft.com/office/drawing/2014/main" id="{140B69C1-B24D-498F-9884-3BE3DAD29188}"/>
              </a:ext>
            </a:extLst>
          </p:cNvPr>
          <p:cNvSpPr/>
          <p:nvPr/>
        </p:nvSpPr>
        <p:spPr>
          <a:xfrm>
            <a:off x="4535053" y="5181600"/>
            <a:ext cx="277090" cy="415636"/>
          </a:xfrm>
          <a:prstGeom prst="rightBrace">
            <a:avLst>
              <a:gd name="adj1" fmla="val 1625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9496923E-FA8A-47B5-80C4-E0FE0FCEA7AF}"/>
              </a:ext>
            </a:extLst>
          </p:cNvPr>
          <p:cNvSpPr txBox="1"/>
          <p:nvPr/>
        </p:nvSpPr>
        <p:spPr>
          <a:xfrm>
            <a:off x="5201297" y="5220141"/>
            <a:ext cx="4727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一组数据，一个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dl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列表 中可以有多组数据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86590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列表标签 </a:t>
            </a:r>
            <a:r>
              <a:rPr lang="en-US" altLang="zh-CN"/>
              <a:t>- </a:t>
            </a:r>
            <a:r>
              <a:rPr lang="zh-CN" altLang="en-US"/>
              <a:t>自定义列表</a:t>
            </a:r>
            <a:endParaRPr lang="en-US" altLang="zh-CN"/>
          </a:p>
        </p:txBody>
      </p:sp>
      <p:sp>
        <p:nvSpPr>
          <p:cNvPr id="24" name="文本占位符 23">
            <a:extLst>
              <a:ext uri="{FF2B5EF4-FFF2-40B4-BE49-F238E27FC236}">
                <a16:creationId xmlns="" xmlns:a16="http://schemas.microsoft.com/office/drawing/2014/main" id="{DD9E8727-2A8A-4A42-99A1-B009017340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10267950" cy="8112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prstClr val="black">
                    <a:lumMod val="85000"/>
                    <a:lumOff val="15000"/>
                  </a:prstClr>
                </a:solidFill>
                <a:sym typeface="+mn-ea"/>
              </a:rPr>
              <a:t>在 </a:t>
            </a:r>
            <a:r>
              <a:rPr lang="en-US" altLang="zh-CN">
                <a:solidFill>
                  <a:prstClr val="black">
                    <a:lumMod val="85000"/>
                    <a:lumOff val="15000"/>
                  </a:prstClr>
                </a:solidFill>
                <a:sym typeface="+mn-ea"/>
              </a:rPr>
              <a:t>HTML </a:t>
            </a:r>
            <a:r>
              <a:rPr lang="zh-CN" altLang="en-US">
                <a:solidFill>
                  <a:prstClr val="black">
                    <a:lumMod val="85000"/>
                    <a:lumOff val="15000"/>
                  </a:prstClr>
                </a:solidFill>
                <a:sym typeface="+mn-ea"/>
              </a:rPr>
              <a:t>标签中，</a:t>
            </a:r>
            <a:r>
              <a:rPr lang="en-US" altLang="zh-CN">
                <a:solidFill>
                  <a:prstClr val="black">
                    <a:lumMod val="85000"/>
                    <a:lumOff val="15000"/>
                  </a:prstClr>
                </a:solidFill>
                <a:sym typeface="+mn-ea"/>
              </a:rPr>
              <a:t>&lt;dl&gt; </a:t>
            </a:r>
            <a:r>
              <a:rPr lang="zh-CN" altLang="en-US">
                <a:solidFill>
                  <a:prstClr val="black">
                    <a:lumMod val="85000"/>
                    <a:lumOff val="15000"/>
                  </a:prstClr>
                </a:solidFill>
                <a:sym typeface="+mn-ea"/>
              </a:rPr>
              <a:t>标签用于定义描述列表（或定义列表），该标签会与 </a:t>
            </a:r>
            <a:r>
              <a:rPr lang="en-US" altLang="zh-CN">
                <a:solidFill>
                  <a:prstClr val="black">
                    <a:lumMod val="85000"/>
                    <a:lumOff val="15000"/>
                  </a:prstClr>
                </a:solidFill>
                <a:sym typeface="+mn-ea"/>
              </a:rPr>
              <a:t>&lt;dt&gt;</a:t>
            </a:r>
            <a:r>
              <a:rPr lang="zh-CN" altLang="en-US">
                <a:solidFill>
                  <a:prstClr val="black">
                    <a:lumMod val="85000"/>
                    <a:lumOff val="15000"/>
                  </a:prstClr>
                </a:solidFill>
                <a:sym typeface="+mn-ea"/>
              </a:rPr>
              <a:t>（定义项目</a:t>
            </a:r>
            <a:r>
              <a:rPr lang="en-US" altLang="zh-CN">
                <a:solidFill>
                  <a:prstClr val="black">
                    <a:lumMod val="85000"/>
                    <a:lumOff val="15000"/>
                  </a:prstClr>
                </a:solidFill>
                <a:sym typeface="+mn-ea"/>
              </a:rPr>
              <a:t>/</a:t>
            </a:r>
            <a:r>
              <a:rPr lang="zh-CN" altLang="en-US">
                <a:solidFill>
                  <a:prstClr val="black">
                    <a:lumMod val="85000"/>
                    <a:lumOff val="15000"/>
                  </a:prstClr>
                </a:solidFill>
                <a:sym typeface="+mn-ea"/>
              </a:rPr>
              <a:t>名字）和 </a:t>
            </a:r>
            <a:r>
              <a:rPr lang="en-US" altLang="zh-CN">
                <a:solidFill>
                  <a:prstClr val="black">
                    <a:lumMod val="85000"/>
                    <a:lumOff val="15000"/>
                  </a:prstClr>
                </a:solidFill>
                <a:sym typeface="+mn-ea"/>
              </a:rPr>
              <a:t>&lt;dd&gt;</a:t>
            </a:r>
            <a:r>
              <a:rPr lang="zh-CN" altLang="en-US">
                <a:solidFill>
                  <a:prstClr val="black">
                    <a:lumMod val="85000"/>
                    <a:lumOff val="15000"/>
                  </a:prstClr>
                </a:solidFill>
                <a:sym typeface="+mn-ea"/>
              </a:rPr>
              <a:t>（描述每一个项目</a:t>
            </a:r>
            <a:r>
              <a:rPr lang="en-US" altLang="zh-CN">
                <a:solidFill>
                  <a:prstClr val="black">
                    <a:lumMod val="85000"/>
                    <a:lumOff val="15000"/>
                  </a:prstClr>
                </a:solidFill>
                <a:sym typeface="+mn-ea"/>
              </a:rPr>
              <a:t>/</a:t>
            </a:r>
            <a:r>
              <a:rPr lang="zh-CN" altLang="en-US">
                <a:solidFill>
                  <a:prstClr val="black">
                    <a:lumMod val="85000"/>
                    <a:lumOff val="15000"/>
                  </a:prstClr>
                </a:solidFill>
                <a:sym typeface="+mn-ea"/>
              </a:rPr>
              <a:t>名字）一起使用。</a:t>
            </a:r>
            <a:endParaRPr lang="en-US" altLang="zh-CN">
              <a:solidFill>
                <a:prstClr val="black">
                  <a:lumMod val="85000"/>
                  <a:lumOff val="15000"/>
                </a:prstClr>
              </a:solidFill>
              <a:sym typeface="+mn-ea"/>
            </a:endParaRPr>
          </a:p>
        </p:txBody>
      </p:sp>
      <p:pic>
        <p:nvPicPr>
          <p:cNvPr id="11" name="图片 10" descr="2">
            <a:extLst>
              <a:ext uri="{FF2B5EF4-FFF2-40B4-BE49-F238E27FC236}">
                <a16:creationId xmlns="" xmlns:a16="http://schemas.microsoft.com/office/drawing/2014/main" id="{3CB20D36-25B2-42D7-9010-1CE3CF46C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340" y="3100723"/>
            <a:ext cx="5619296" cy="3430503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75CADEFF-328C-4CB7-8A60-9E6A23100DFB}"/>
              </a:ext>
            </a:extLst>
          </p:cNvPr>
          <p:cNvSpPr txBox="1"/>
          <p:nvPr/>
        </p:nvSpPr>
        <p:spPr>
          <a:xfrm>
            <a:off x="2732685" y="2800350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dl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8AE4A05F-8913-49B1-8210-CC3B55B83765}"/>
              </a:ext>
            </a:extLst>
          </p:cNvPr>
          <p:cNvSpPr txBox="1"/>
          <p:nvPr/>
        </p:nvSpPr>
        <p:spPr>
          <a:xfrm>
            <a:off x="4464503" y="3090446"/>
            <a:ext cx="36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dt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581911C9-0C34-435C-87ED-0CA1EB0A0E36}"/>
              </a:ext>
            </a:extLst>
          </p:cNvPr>
          <p:cNvSpPr txBox="1"/>
          <p:nvPr/>
        </p:nvSpPr>
        <p:spPr>
          <a:xfrm>
            <a:off x="5053792" y="4477420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dd......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648030526"/>
      </p:ext>
    </p:extLst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列表标签 </a:t>
            </a:r>
            <a:r>
              <a:rPr lang="en-US" altLang="zh-CN"/>
              <a:t>- </a:t>
            </a:r>
            <a:r>
              <a:rPr lang="zh-CN" altLang="en-US"/>
              <a:t>总结</a:t>
            </a:r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211323D7-6483-4308-89F1-0DFDC4BC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81" y="1688765"/>
            <a:ext cx="9053384" cy="1933617"/>
          </a:xfrm>
          <a:prstGeom prst="rect">
            <a:avLst/>
          </a:prstGeom>
        </p:spPr>
      </p:pic>
      <p:sp>
        <p:nvSpPr>
          <p:cNvPr id="9" name="内容占位符 5">
            <a:extLst>
              <a:ext uri="{FF2B5EF4-FFF2-40B4-BE49-F238E27FC236}">
                <a16:creationId xmlns="" xmlns:a16="http://schemas.microsoft.com/office/drawing/2014/main" id="{8E700525-9BAD-4EDD-91F5-4B3DEEF8E9CA}"/>
              </a:ext>
            </a:extLst>
          </p:cNvPr>
          <p:cNvSpPr>
            <a:spLocks noGrp="1"/>
          </p:cNvSpPr>
          <p:nvPr/>
        </p:nvSpPr>
        <p:spPr>
          <a:xfrm>
            <a:off x="1046581" y="3937338"/>
            <a:ext cx="6738620" cy="2276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600" b="1" dirty="0">
                <a:ea typeface="阿里巴巴普惠体" panose="00020600040101010101"/>
                <a:sym typeface="+mn-ea"/>
              </a:rPr>
              <a:t>注意：</a:t>
            </a:r>
            <a:endParaRPr sz="1600" dirty="0">
              <a:ea typeface="阿里巴巴普惠体" panose="00020600040101010101"/>
              <a:sym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sz="1600" dirty="0" err="1">
                <a:ea typeface="阿里巴巴普惠体" panose="00020600040101010101"/>
                <a:sym typeface="+mn-ea"/>
              </a:rPr>
              <a:t>学会什么时候用无序列表</a:t>
            </a:r>
            <a:r>
              <a:rPr sz="1600" dirty="0">
                <a:ea typeface="阿里巴巴普惠体" panose="00020600040101010101"/>
                <a:sym typeface="+mn-ea"/>
              </a:rPr>
              <a:t>， </a:t>
            </a:r>
            <a:r>
              <a:rPr sz="1600" dirty="0" err="1">
                <a:ea typeface="阿里巴巴普惠体" panose="00020600040101010101"/>
                <a:sym typeface="+mn-ea"/>
              </a:rPr>
              <a:t>什么时候用自定义列表</a:t>
            </a:r>
            <a:r>
              <a:rPr lang="zh-CN" altLang="en-US" sz="1600" dirty="0">
                <a:ea typeface="阿里巴巴普惠体" panose="00020600040101010101"/>
                <a:sym typeface="+mn-ea"/>
              </a:rPr>
              <a:t>。</a:t>
            </a:r>
            <a:endParaRPr sz="1600" dirty="0">
              <a:ea typeface="阿里巴巴普惠体" panose="00020600040101010101"/>
              <a:sym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sz="1600" dirty="0" err="1">
                <a:ea typeface="阿里巴巴普惠体" panose="00020600040101010101"/>
                <a:sym typeface="+mn-ea"/>
              </a:rPr>
              <a:t>无序列表和自定义列表代码怎么写</a:t>
            </a:r>
            <a:r>
              <a:rPr sz="1600" dirty="0">
                <a:ea typeface="阿里巴巴普惠体" panose="00020600040101010101"/>
                <a:sym typeface="+mn-ea"/>
              </a:rPr>
              <a:t>？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600" dirty="0">
                <a:ea typeface="阿里巴巴普惠体" panose="00020600040101010101"/>
                <a:sym typeface="+mn-ea"/>
              </a:rPr>
              <a:t>列表</a:t>
            </a:r>
            <a:r>
              <a:rPr sz="1600" dirty="0" err="1">
                <a:ea typeface="阿里巴巴普惠体" panose="00020600040101010101"/>
                <a:sym typeface="+mn-ea"/>
              </a:rPr>
              <a:t>布局</a:t>
            </a:r>
            <a:r>
              <a:rPr lang="zh-CN" altLang="en-US" sz="1600" dirty="0">
                <a:ea typeface="阿里巴巴普惠体" panose="00020600040101010101"/>
                <a:sym typeface="+mn-ea"/>
              </a:rPr>
              <a:t>在学习完 </a:t>
            </a:r>
            <a:r>
              <a:rPr lang="en-US" altLang="zh-CN" sz="1600" dirty="0">
                <a:ea typeface="阿里巴巴普惠体" panose="00020600040101010101"/>
                <a:sym typeface="+mn-ea"/>
              </a:rPr>
              <a:t>CSS </a:t>
            </a:r>
            <a:r>
              <a:rPr lang="zh-CN" altLang="en-US" sz="1600" dirty="0">
                <a:ea typeface="阿里巴巴普惠体" panose="00020600040101010101"/>
                <a:sym typeface="+mn-ea"/>
              </a:rPr>
              <a:t>后再</a:t>
            </a:r>
            <a:r>
              <a:rPr sz="1600" dirty="0">
                <a:ea typeface="阿里巴巴普惠体" panose="00020600040101010101"/>
                <a:sym typeface="+mn-ea"/>
              </a:rPr>
              <a:t>来</a:t>
            </a:r>
            <a:r>
              <a:rPr lang="zh-CN" altLang="en-US" sz="1600" dirty="0">
                <a:ea typeface="阿里巴巴普惠体" panose="00020600040101010101"/>
                <a:sym typeface="+mn-ea"/>
              </a:rPr>
              <a:t>完成</a:t>
            </a:r>
            <a:r>
              <a:rPr sz="1600" dirty="0">
                <a:ea typeface="阿里巴巴普惠体" panose="00020600040101010101"/>
                <a:sym typeface="+mn-ea"/>
              </a:rPr>
              <a:t>。</a:t>
            </a:r>
          </a:p>
          <a:p>
            <a:endParaRPr lang="zh-CN" sz="1600" dirty="0">
              <a:ea typeface="阿里巴巴普惠体" panose="00020600040101010101"/>
              <a:sym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AA3865CB-42C4-49D1-BBF0-0B3B88323005}"/>
              </a:ext>
            </a:extLst>
          </p:cNvPr>
          <p:cNvGrpSpPr/>
          <p:nvPr/>
        </p:nvGrpSpPr>
        <p:grpSpPr>
          <a:xfrm>
            <a:off x="6449216" y="4589584"/>
            <a:ext cx="1870960" cy="1590261"/>
            <a:chOff x="6449216" y="4589584"/>
            <a:chExt cx="1870960" cy="1590261"/>
          </a:xfrm>
        </p:grpSpPr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DD192DB7-4A7B-4272-BCB0-B148B8C05C8F}"/>
                </a:ext>
              </a:extLst>
            </p:cNvPr>
            <p:cNvSpPr/>
            <p:nvPr/>
          </p:nvSpPr>
          <p:spPr>
            <a:xfrm>
              <a:off x="6449216" y="4589584"/>
              <a:ext cx="1870960" cy="1590261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ea typeface="阿里巴巴普惠体" panose="00020600040101010101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78EF989B-A176-46B2-9E15-2AA4BE6510E6}"/>
                </a:ext>
              </a:extLst>
            </p:cNvPr>
            <p:cNvSpPr/>
            <p:nvPr/>
          </p:nvSpPr>
          <p:spPr>
            <a:xfrm>
              <a:off x="6449216" y="4692216"/>
              <a:ext cx="1870960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&lt;!--</a:t>
              </a:r>
              <a:r>
                <a:rPr lang="zh-CN" altLang="en-US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无序列表：</a:t>
              </a:r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--&gt;</a:t>
              </a:r>
              <a:endParaRPr lang="zh-CN" altLang="en-US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F411D5C2-75BA-473A-859F-7065F8D1489D}"/>
              </a:ext>
            </a:extLst>
          </p:cNvPr>
          <p:cNvGrpSpPr/>
          <p:nvPr/>
        </p:nvGrpSpPr>
        <p:grpSpPr>
          <a:xfrm>
            <a:off x="8491645" y="4589583"/>
            <a:ext cx="2841414" cy="1590261"/>
            <a:chOff x="8491645" y="4589583"/>
            <a:chExt cx="2841414" cy="1590261"/>
          </a:xfrm>
        </p:grpSpPr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F6219E24-B5E9-4E81-AC78-A06374317BA5}"/>
                </a:ext>
              </a:extLst>
            </p:cNvPr>
            <p:cNvSpPr/>
            <p:nvPr/>
          </p:nvSpPr>
          <p:spPr>
            <a:xfrm>
              <a:off x="8491645" y="4589583"/>
              <a:ext cx="2490391" cy="1590261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ea typeface="阿里巴巴普惠体" panose="00020600040101010101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="" xmlns:a16="http://schemas.microsoft.com/office/drawing/2014/main" id="{9FD69C32-AE08-4404-AD52-6F413FEF4184}"/>
                </a:ext>
              </a:extLst>
            </p:cNvPr>
            <p:cNvSpPr/>
            <p:nvPr/>
          </p:nvSpPr>
          <p:spPr>
            <a:xfrm>
              <a:off x="8578062" y="4698286"/>
              <a:ext cx="2754997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</a:rPr>
                <a:t>&lt;!--</a:t>
              </a:r>
              <a:r>
                <a:rPr lang="zh-CN" altLang="en-US" sz="1400">
                  <a:solidFill>
                    <a:srgbClr val="8BC34A"/>
                  </a:solidFill>
                  <a:latin typeface="Fira Code,Consolas,  Courier New"/>
                </a:rPr>
                <a:t>自定义列表：</a:t>
              </a:r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</a:rPr>
                <a:t>--&gt;</a:t>
              </a:r>
              <a:endParaRPr lang="zh-CN" altLang="en-US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zh-CN" altLang="en-US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dt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名词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1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dt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zh-CN" altLang="en-US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名词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1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解释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1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zh-CN" altLang="en-US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名词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1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解释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2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zh-CN" altLang="en-US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zh-CN" altLang="en-US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8430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目标：熟练掌握 常用标签，能使用常用标签完成 简历页面制作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标题标签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注释标签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段落与换行标签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列表标签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 b="1">
                <a:solidFill>
                  <a:srgbClr val="C00000"/>
                </a:solidFill>
                <a:ea typeface="阿里巴巴普惠体" panose="00020600040101010101"/>
              </a:rPr>
              <a:t>图片标签与相对路径</a:t>
            </a:r>
            <a:r>
              <a:rPr lang="en-US" altLang="zh-CN" b="1">
                <a:solidFill>
                  <a:srgbClr val="C00000"/>
                </a:solidFill>
                <a:ea typeface="阿里巴巴普惠体" panose="00020600040101010101"/>
              </a:rPr>
              <a:t>(</a:t>
            </a:r>
            <a:r>
              <a:rPr lang="zh-CN" altLang="en-US" b="1">
                <a:solidFill>
                  <a:srgbClr val="C00000"/>
                </a:solidFill>
                <a:ea typeface="阿里巴巴普惠体" panose="00020600040101010101"/>
              </a:rPr>
              <a:t>重点</a:t>
            </a:r>
            <a:r>
              <a:rPr lang="en-US" altLang="zh-CN" b="1">
                <a:solidFill>
                  <a:srgbClr val="C00000"/>
                </a:solidFill>
                <a:ea typeface="阿里巴巴普惠体" panose="00020600040101010101"/>
              </a:rPr>
              <a:t>)</a:t>
            </a:r>
          </a:p>
          <a:p>
            <a:r>
              <a:rPr lang="zh-CN" altLang="en-US">
                <a:ea typeface="阿里巴巴普惠体" panose="00020600040101010101"/>
              </a:rPr>
              <a:t>音频与视频标签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超链接标签</a:t>
            </a:r>
            <a:endParaRPr lang="en-US" altLang="zh-CN"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63006413"/>
      </p:ext>
    </p:extLst>
  </p:cSld>
  <p:clrMapOvr>
    <a:masterClrMapping/>
  </p:clrMapOvr>
  <p:transition spd="slow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5.</a:t>
            </a:r>
            <a:r>
              <a:rPr lang="zh-CN" altLang="en-US"/>
              <a:t>图片标签与相对路径</a:t>
            </a:r>
            <a:r>
              <a:rPr lang="en-US" altLang="zh-CN"/>
              <a:t>(</a:t>
            </a:r>
            <a:r>
              <a:rPr lang="zh-CN" altLang="en-US"/>
              <a:t>重点</a:t>
            </a:r>
            <a:r>
              <a:rPr lang="en-US" altLang="zh-CN"/>
              <a:t>) - </a:t>
            </a:r>
            <a:r>
              <a:rPr lang="zh-CN" altLang="en-US"/>
              <a:t>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96694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场景：在网页中插入 </a:t>
            </a:r>
            <a:r>
              <a:rPr lang="zh-CN" altLang="en-US">
                <a:solidFill>
                  <a:srgbClr val="C00000"/>
                </a:solidFill>
              </a:rPr>
              <a:t>指定路径的图片</a:t>
            </a:r>
            <a:endParaRPr lang="en-US" altLang="zh-CN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</p:txBody>
      </p:sp>
      <p:sp>
        <p:nvSpPr>
          <p:cNvPr id="5" name="文本占位符 3">
            <a:extLst>
              <a:ext uri="{FF2B5EF4-FFF2-40B4-BE49-F238E27FC236}">
                <a16:creationId xmlns="" xmlns:a16="http://schemas.microsoft.com/office/drawing/2014/main" id="{015CE29E-32EE-40CC-B2CD-FEFF5487E9FE}"/>
              </a:ext>
            </a:extLst>
          </p:cNvPr>
          <p:cNvSpPr txBox="1">
            <a:spLocks/>
          </p:cNvSpPr>
          <p:nvPr/>
        </p:nvSpPr>
        <p:spPr>
          <a:xfrm>
            <a:off x="838199" y="3625373"/>
            <a:ext cx="4678681" cy="155991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img </a:t>
            </a:r>
            <a:r>
              <a:rPr lang="zh-CN" altLang="en-US"/>
              <a:t>是 </a:t>
            </a:r>
            <a:r>
              <a:rPr lang="en-US" altLang="zh-CN"/>
              <a:t>image </a:t>
            </a:r>
            <a:r>
              <a:rPr lang="zh-CN" altLang="en-US"/>
              <a:t>的缩写，译为图片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注意：</a:t>
            </a:r>
            <a:endParaRPr lang="en-US" altLang="zh-CN"/>
          </a:p>
          <a:p>
            <a:r>
              <a:rPr lang="en-US" altLang="zh-CN"/>
              <a:t>     </a:t>
            </a:r>
            <a:r>
              <a:rPr lang="en-US" altLang="zh-CN" b="1">
                <a:solidFill>
                  <a:srgbClr val="C00000"/>
                </a:solidFill>
              </a:rPr>
              <a:t>src</a:t>
            </a:r>
            <a:r>
              <a:rPr lang="zh-CN" altLang="en-US" b="1">
                <a:solidFill>
                  <a:srgbClr val="C00000"/>
                </a:solidFill>
              </a:rPr>
              <a:t> 属性 </a:t>
            </a:r>
            <a:r>
              <a:rPr lang="zh-CN" altLang="en-US"/>
              <a:t>用来指定 要显示图片的路径名称</a:t>
            </a:r>
            <a:endParaRPr lang="en-US" altLang="zh-CN"/>
          </a:p>
        </p:txBody>
      </p: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FE71B3A2-53DC-4439-B05E-4DFE3DE81DF4}"/>
              </a:ext>
            </a:extLst>
          </p:cNvPr>
          <p:cNvGrpSpPr/>
          <p:nvPr/>
        </p:nvGrpSpPr>
        <p:grpSpPr>
          <a:xfrm>
            <a:off x="1216660" y="2956085"/>
            <a:ext cx="3032067" cy="472915"/>
            <a:chOff x="1216660" y="2956085"/>
            <a:chExt cx="3032067" cy="472915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FFE5064-9B2D-4439-AE56-024D531A10B9}"/>
                </a:ext>
              </a:extLst>
            </p:cNvPr>
            <p:cNvSpPr/>
            <p:nvPr/>
          </p:nvSpPr>
          <p:spPr>
            <a:xfrm>
              <a:off x="1216660" y="2956085"/>
              <a:ext cx="3032067" cy="472915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DCD68BD3-34F5-4090-80F6-29BAA3864F38}"/>
                </a:ext>
              </a:extLst>
            </p:cNvPr>
            <p:cNvSpPr/>
            <p:nvPr/>
          </p:nvSpPr>
          <p:spPr>
            <a:xfrm>
              <a:off x="1305147" y="3007876"/>
              <a:ext cx="2803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b="1">
                  <a:solidFill>
                    <a:srgbClr val="2196F3"/>
                  </a:solidFill>
                  <a:latin typeface="Fira Code,Consolas,  Courier New"/>
                </a:rPr>
                <a:t>img</a:t>
              </a:r>
              <a:r>
                <a:rPr lang="en-US" altLang="zh-CN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b="1">
                  <a:solidFill>
                    <a:srgbClr val="00BCD4"/>
                  </a:solidFill>
                  <a:latin typeface="Fira Code,Consolas,  Courier New"/>
                </a:rPr>
                <a:t>src</a:t>
              </a:r>
              <a:r>
                <a:rPr lang="en-US" altLang="zh-CN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>
                  <a:solidFill>
                    <a:srgbClr val="FFC107"/>
                  </a:solidFill>
                  <a:latin typeface="Fira Code,Consolas,  Courier New"/>
                </a:rPr>
                <a:t>"</a:t>
              </a:r>
              <a:r>
                <a:rPr lang="en-US" altLang="zh-CN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dog.jpg</a:t>
              </a:r>
              <a:r>
                <a:rPr lang="en-US" altLang="zh-CN">
                  <a:solidFill>
                    <a:srgbClr val="FFC107"/>
                  </a:solidFill>
                  <a:latin typeface="Fira Code,Consolas,  Courier New"/>
                </a:rPr>
                <a:t>"</a:t>
              </a:r>
              <a:r>
                <a:rPr lang="en-US" altLang="zh-CN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BB1C875D-4713-45FD-A092-1300B4454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878" y="2036859"/>
            <a:ext cx="3443893" cy="2341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601376A1-A7EF-4303-8F38-5AD5B88D9838}"/>
              </a:ext>
            </a:extLst>
          </p:cNvPr>
          <p:cNvGrpSpPr/>
          <p:nvPr/>
        </p:nvGrpSpPr>
        <p:grpSpPr>
          <a:xfrm>
            <a:off x="2844991" y="5658202"/>
            <a:ext cx="5912929" cy="338554"/>
            <a:chOff x="2844991" y="5658202"/>
            <a:chExt cx="5912929" cy="338554"/>
          </a:xfrm>
        </p:grpSpPr>
        <p:sp>
          <p:nvSpPr>
            <p:cNvPr id="11" name="文本框 10">
              <a:extLst>
                <a:ext uri="{FF2B5EF4-FFF2-40B4-BE49-F238E27FC236}">
                  <a16:creationId xmlns="" xmlns:a16="http://schemas.microsoft.com/office/drawing/2014/main" id="{1BFAAD56-C3D7-4986-BC45-112A5F4F2C87}"/>
                </a:ext>
              </a:extLst>
            </p:cNvPr>
            <p:cNvSpPr txBox="1"/>
            <p:nvPr/>
          </p:nvSpPr>
          <p:spPr>
            <a:xfrm>
              <a:off x="3060526" y="5658202"/>
              <a:ext cx="5697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标签的</a:t>
              </a: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属性</a:t>
              </a: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：就是属于这个标签的相关信息，供浏览器使用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  <p:sp>
          <p:nvSpPr>
            <p:cNvPr id="12" name="Shape 2381">
              <a:extLst>
                <a:ext uri="{FF2B5EF4-FFF2-40B4-BE49-F238E27FC236}">
                  <a16:creationId xmlns="" xmlns:a16="http://schemas.microsoft.com/office/drawing/2014/main" id="{F14C9962-F214-465D-BDF6-9B06387A664E}"/>
                </a:ext>
              </a:extLst>
            </p:cNvPr>
            <p:cNvSpPr/>
            <p:nvPr/>
          </p:nvSpPr>
          <p:spPr>
            <a:xfrm>
              <a:off x="2844991" y="5661196"/>
              <a:ext cx="229024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5891"/>
                  </a:moveTo>
                  <a:lnTo>
                    <a:pt x="1200" y="5891"/>
                  </a:lnTo>
                  <a:lnTo>
                    <a:pt x="1200" y="3927"/>
                  </a:lnTo>
                  <a:lnTo>
                    <a:pt x="6000" y="3927"/>
                  </a:lnTo>
                  <a:cubicBezTo>
                    <a:pt x="6000" y="4469"/>
                    <a:pt x="6538" y="4909"/>
                    <a:pt x="7200" y="4909"/>
                  </a:cubicBezTo>
                  <a:lnTo>
                    <a:pt x="14400" y="4909"/>
                  </a:lnTo>
                  <a:cubicBezTo>
                    <a:pt x="15062" y="4909"/>
                    <a:pt x="15600" y="4469"/>
                    <a:pt x="15600" y="3927"/>
                  </a:cubicBezTo>
                  <a:lnTo>
                    <a:pt x="20400" y="3927"/>
                  </a:lnTo>
                  <a:cubicBezTo>
                    <a:pt x="20400" y="3927"/>
                    <a:pt x="20400" y="5891"/>
                    <a:pt x="20400" y="5891"/>
                  </a:cubicBezTo>
                  <a:close/>
                  <a:moveTo>
                    <a:pt x="20400" y="20618"/>
                  </a:moveTo>
                  <a:lnTo>
                    <a:pt x="1200" y="20618"/>
                  </a:lnTo>
                  <a:lnTo>
                    <a:pt x="1200" y="6873"/>
                  </a:lnTo>
                  <a:lnTo>
                    <a:pt x="20400" y="6873"/>
                  </a:lnTo>
                  <a:cubicBezTo>
                    <a:pt x="20400" y="6873"/>
                    <a:pt x="20400" y="20618"/>
                    <a:pt x="20400" y="20618"/>
                  </a:cubicBezTo>
                  <a:close/>
                  <a:moveTo>
                    <a:pt x="7200" y="1964"/>
                  </a:moveTo>
                  <a:lnTo>
                    <a:pt x="14400" y="1964"/>
                  </a:lnTo>
                  <a:lnTo>
                    <a:pt x="14400" y="3927"/>
                  </a:lnTo>
                  <a:lnTo>
                    <a:pt x="7200" y="3927"/>
                  </a:lnTo>
                  <a:cubicBezTo>
                    <a:pt x="7200" y="3927"/>
                    <a:pt x="7200" y="1964"/>
                    <a:pt x="7200" y="1964"/>
                  </a:cubicBezTo>
                  <a:close/>
                  <a:moveTo>
                    <a:pt x="20400" y="2945"/>
                  </a:moveTo>
                  <a:lnTo>
                    <a:pt x="15600" y="2945"/>
                  </a:lnTo>
                  <a:lnTo>
                    <a:pt x="15600" y="1964"/>
                  </a:lnTo>
                  <a:cubicBezTo>
                    <a:pt x="15600" y="1422"/>
                    <a:pt x="15062" y="982"/>
                    <a:pt x="14400" y="982"/>
                  </a:cubicBezTo>
                  <a:lnTo>
                    <a:pt x="12000" y="982"/>
                  </a:lnTo>
                  <a:cubicBezTo>
                    <a:pt x="12000" y="440"/>
                    <a:pt x="11462" y="0"/>
                    <a:pt x="10800" y="0"/>
                  </a:cubicBezTo>
                  <a:cubicBezTo>
                    <a:pt x="10138" y="0"/>
                    <a:pt x="9600" y="440"/>
                    <a:pt x="9600" y="982"/>
                  </a:cubicBezTo>
                  <a:lnTo>
                    <a:pt x="7200" y="982"/>
                  </a:lnTo>
                  <a:cubicBezTo>
                    <a:pt x="6538" y="982"/>
                    <a:pt x="6000" y="1422"/>
                    <a:pt x="6000" y="1964"/>
                  </a:cubicBezTo>
                  <a:lnTo>
                    <a:pt x="6000" y="2945"/>
                  </a:lnTo>
                  <a:lnTo>
                    <a:pt x="1200" y="2945"/>
                  </a:lnTo>
                  <a:cubicBezTo>
                    <a:pt x="538" y="2945"/>
                    <a:pt x="0" y="3386"/>
                    <a:pt x="0" y="3927"/>
                  </a:cubicBezTo>
                  <a:lnTo>
                    <a:pt x="0" y="20618"/>
                  </a:lnTo>
                  <a:cubicBezTo>
                    <a:pt x="0" y="21160"/>
                    <a:pt x="538" y="21600"/>
                    <a:pt x="1200" y="21600"/>
                  </a:cubicBezTo>
                  <a:lnTo>
                    <a:pt x="20400" y="21600"/>
                  </a:lnTo>
                  <a:cubicBezTo>
                    <a:pt x="21062" y="21600"/>
                    <a:pt x="21600" y="21160"/>
                    <a:pt x="21600" y="20618"/>
                  </a:cubicBezTo>
                  <a:lnTo>
                    <a:pt x="21600" y="3927"/>
                  </a:lnTo>
                  <a:cubicBezTo>
                    <a:pt x="21600" y="3386"/>
                    <a:pt x="21062" y="2945"/>
                    <a:pt x="20400" y="2945"/>
                  </a:cubicBezTo>
                  <a:moveTo>
                    <a:pt x="4200" y="16691"/>
                  </a:moveTo>
                  <a:lnTo>
                    <a:pt x="15000" y="16691"/>
                  </a:lnTo>
                  <a:cubicBezTo>
                    <a:pt x="15331" y="16691"/>
                    <a:pt x="15600" y="16472"/>
                    <a:pt x="15600" y="16200"/>
                  </a:cubicBezTo>
                  <a:cubicBezTo>
                    <a:pt x="15600" y="15929"/>
                    <a:pt x="15331" y="15709"/>
                    <a:pt x="15000" y="15709"/>
                  </a:cubicBezTo>
                  <a:lnTo>
                    <a:pt x="4200" y="15709"/>
                  </a:lnTo>
                  <a:cubicBezTo>
                    <a:pt x="3869" y="15709"/>
                    <a:pt x="3600" y="15929"/>
                    <a:pt x="3600" y="16200"/>
                  </a:cubicBezTo>
                  <a:cubicBezTo>
                    <a:pt x="3600" y="16472"/>
                    <a:pt x="3869" y="16691"/>
                    <a:pt x="4200" y="16691"/>
                  </a:cubicBezTo>
                  <a:moveTo>
                    <a:pt x="4200" y="13745"/>
                  </a:moveTo>
                  <a:lnTo>
                    <a:pt x="17400" y="13745"/>
                  </a:lnTo>
                  <a:cubicBezTo>
                    <a:pt x="17731" y="13745"/>
                    <a:pt x="18000" y="13526"/>
                    <a:pt x="18000" y="13255"/>
                  </a:cubicBezTo>
                  <a:cubicBezTo>
                    <a:pt x="18000" y="12984"/>
                    <a:pt x="17731" y="12764"/>
                    <a:pt x="17400" y="12764"/>
                  </a:cubicBezTo>
                  <a:lnTo>
                    <a:pt x="4200" y="12764"/>
                  </a:lnTo>
                  <a:cubicBezTo>
                    <a:pt x="3869" y="12764"/>
                    <a:pt x="3600" y="12984"/>
                    <a:pt x="3600" y="13255"/>
                  </a:cubicBezTo>
                  <a:cubicBezTo>
                    <a:pt x="3600" y="13526"/>
                    <a:pt x="3869" y="13745"/>
                    <a:pt x="4200" y="13745"/>
                  </a:cubicBezTo>
                  <a:moveTo>
                    <a:pt x="4200" y="10800"/>
                  </a:moveTo>
                  <a:lnTo>
                    <a:pt x="11400" y="10800"/>
                  </a:lnTo>
                  <a:cubicBezTo>
                    <a:pt x="11731" y="10800"/>
                    <a:pt x="12000" y="10581"/>
                    <a:pt x="12000" y="10309"/>
                  </a:cubicBezTo>
                  <a:cubicBezTo>
                    <a:pt x="12000" y="10038"/>
                    <a:pt x="11731" y="9818"/>
                    <a:pt x="11400" y="9818"/>
                  </a:cubicBezTo>
                  <a:lnTo>
                    <a:pt x="4200" y="9818"/>
                  </a:lnTo>
                  <a:cubicBezTo>
                    <a:pt x="3869" y="9818"/>
                    <a:pt x="3600" y="10038"/>
                    <a:pt x="3600" y="10309"/>
                  </a:cubicBezTo>
                  <a:cubicBezTo>
                    <a:pt x="3600" y="10581"/>
                    <a:pt x="3869" y="10800"/>
                    <a:pt x="4200" y="10800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9959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</a:t>
            </a:r>
            <a:r>
              <a:rPr lang="en-US" altLang="zh-CN"/>
              <a:t>.</a:t>
            </a:r>
            <a:r>
              <a:rPr lang="zh-CN" altLang="en-US"/>
              <a:t>什么是网页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网站和网页的关系</a:t>
            </a:r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9EFF1E24-AD10-469E-A658-5D35B92D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27" y="1995681"/>
            <a:ext cx="8927539" cy="44787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E4B24371-C0E2-477A-ACD9-FE945455467F}"/>
              </a:ext>
            </a:extLst>
          </p:cNvPr>
          <p:cNvGrpSpPr/>
          <p:nvPr/>
        </p:nvGrpSpPr>
        <p:grpSpPr>
          <a:xfrm>
            <a:off x="3612444" y="3007847"/>
            <a:ext cx="6479822" cy="316093"/>
            <a:chOff x="3589867" y="2946396"/>
            <a:chExt cx="6479822" cy="316093"/>
          </a:xfrm>
        </p:grpSpPr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7A2DC0F6-5CFD-4082-B7F4-989CE2F6582F}"/>
                </a:ext>
              </a:extLst>
            </p:cNvPr>
            <p:cNvSpPr/>
            <p:nvPr/>
          </p:nvSpPr>
          <p:spPr>
            <a:xfrm>
              <a:off x="3589867" y="2946400"/>
              <a:ext cx="835377" cy="316089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4D90072-9633-4572-BB25-11CD8268027E}"/>
                </a:ext>
              </a:extLst>
            </p:cNvPr>
            <p:cNvSpPr/>
            <p:nvPr/>
          </p:nvSpPr>
          <p:spPr>
            <a:xfrm>
              <a:off x="4509911" y="2946399"/>
              <a:ext cx="835377" cy="316089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96FCC617-EFD7-43C4-9ABC-4EB5B7D1910C}"/>
                </a:ext>
              </a:extLst>
            </p:cNvPr>
            <p:cNvSpPr/>
            <p:nvPr/>
          </p:nvSpPr>
          <p:spPr>
            <a:xfrm>
              <a:off x="5429955" y="2946398"/>
              <a:ext cx="835377" cy="316089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828C6C71-1E47-4740-B9BC-A3C7F9F23FA4}"/>
                </a:ext>
              </a:extLst>
            </p:cNvPr>
            <p:cNvSpPr/>
            <p:nvPr/>
          </p:nvSpPr>
          <p:spPr>
            <a:xfrm>
              <a:off x="6349999" y="2946399"/>
              <a:ext cx="835377" cy="316089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="" xmlns:a16="http://schemas.microsoft.com/office/drawing/2014/main" id="{BE79EB67-F126-4292-89C0-657E7B39BCD7}"/>
                </a:ext>
              </a:extLst>
            </p:cNvPr>
            <p:cNvSpPr/>
            <p:nvPr/>
          </p:nvSpPr>
          <p:spPr>
            <a:xfrm>
              <a:off x="7382933" y="2946398"/>
              <a:ext cx="835377" cy="316089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="" xmlns:a16="http://schemas.microsoft.com/office/drawing/2014/main" id="{A929E909-E15A-4A81-9BE5-208CCC1A2223}"/>
                </a:ext>
              </a:extLst>
            </p:cNvPr>
            <p:cNvSpPr/>
            <p:nvPr/>
          </p:nvSpPr>
          <p:spPr>
            <a:xfrm>
              <a:off x="8336844" y="2946397"/>
              <a:ext cx="835377" cy="316089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F91AC180-49FC-4460-8312-341E5DFF974C}"/>
                </a:ext>
              </a:extLst>
            </p:cNvPr>
            <p:cNvSpPr/>
            <p:nvPr/>
          </p:nvSpPr>
          <p:spPr>
            <a:xfrm>
              <a:off x="9369778" y="2946396"/>
              <a:ext cx="699911" cy="316089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65925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5.</a:t>
            </a:r>
            <a:r>
              <a:rPr lang="zh-CN" altLang="en-US"/>
              <a:t>图片标签与相对路径</a:t>
            </a:r>
            <a:r>
              <a:rPr lang="en-US" altLang="zh-CN"/>
              <a:t>(</a:t>
            </a:r>
            <a:r>
              <a:rPr lang="zh-CN" altLang="en-US"/>
              <a:t>重点</a:t>
            </a:r>
            <a:r>
              <a:rPr lang="en-US" altLang="zh-CN"/>
              <a:t>) - </a:t>
            </a:r>
            <a:r>
              <a:rPr lang="zh-CN" altLang="en-US"/>
              <a:t>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96694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场景：在网页中插入 </a:t>
            </a:r>
            <a:r>
              <a:rPr lang="zh-CN" altLang="en-US">
                <a:solidFill>
                  <a:srgbClr val="C00000"/>
                </a:solidFill>
              </a:rPr>
              <a:t>指定路径的图片</a:t>
            </a:r>
            <a:endParaRPr lang="en-US" altLang="zh-CN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</p:txBody>
      </p:sp>
      <p:sp>
        <p:nvSpPr>
          <p:cNvPr id="5" name="文本占位符 3">
            <a:extLst>
              <a:ext uri="{FF2B5EF4-FFF2-40B4-BE49-F238E27FC236}">
                <a16:creationId xmlns="" xmlns:a16="http://schemas.microsoft.com/office/drawing/2014/main" id="{015CE29E-32EE-40CC-B2CD-FEFF5487E9FE}"/>
              </a:ext>
            </a:extLst>
          </p:cNvPr>
          <p:cNvSpPr txBox="1">
            <a:spLocks/>
          </p:cNvSpPr>
          <p:nvPr/>
        </p:nvSpPr>
        <p:spPr>
          <a:xfrm>
            <a:off x="838199" y="3625373"/>
            <a:ext cx="4678681" cy="155991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img </a:t>
            </a:r>
            <a:r>
              <a:rPr lang="zh-CN" altLang="en-US"/>
              <a:t>是 </a:t>
            </a:r>
            <a:r>
              <a:rPr lang="en-US" altLang="zh-CN"/>
              <a:t>image </a:t>
            </a:r>
            <a:r>
              <a:rPr lang="zh-CN" altLang="en-US"/>
              <a:t>的缩写，以为图片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注意：</a:t>
            </a:r>
            <a:endParaRPr lang="en-US" altLang="zh-CN"/>
          </a:p>
          <a:p>
            <a:r>
              <a:rPr lang="en-US" altLang="zh-CN"/>
              <a:t>     </a:t>
            </a:r>
            <a:r>
              <a:rPr lang="en-US" altLang="zh-CN" b="1">
                <a:solidFill>
                  <a:srgbClr val="C00000"/>
                </a:solidFill>
              </a:rPr>
              <a:t>src</a:t>
            </a:r>
            <a:r>
              <a:rPr lang="zh-CN" altLang="en-US" b="1">
                <a:solidFill>
                  <a:srgbClr val="C00000"/>
                </a:solidFill>
              </a:rPr>
              <a:t> 属性 </a:t>
            </a:r>
            <a:r>
              <a:rPr lang="zh-CN" altLang="en-US"/>
              <a:t>用来指定 要显示图片的路径名称</a:t>
            </a:r>
            <a:endParaRPr lang="en-US" altLang="zh-CN"/>
          </a:p>
        </p:txBody>
      </p: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FE71B3A2-53DC-4439-B05E-4DFE3DE81DF4}"/>
              </a:ext>
            </a:extLst>
          </p:cNvPr>
          <p:cNvGrpSpPr/>
          <p:nvPr/>
        </p:nvGrpSpPr>
        <p:grpSpPr>
          <a:xfrm>
            <a:off x="1216660" y="2956085"/>
            <a:ext cx="3032067" cy="472915"/>
            <a:chOff x="1216660" y="2956085"/>
            <a:chExt cx="3032067" cy="472915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FFE5064-9B2D-4439-AE56-024D531A10B9}"/>
                </a:ext>
              </a:extLst>
            </p:cNvPr>
            <p:cNvSpPr/>
            <p:nvPr/>
          </p:nvSpPr>
          <p:spPr>
            <a:xfrm>
              <a:off x="1216660" y="2956085"/>
              <a:ext cx="3032067" cy="472915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DCD68BD3-34F5-4090-80F6-29BAA3864F38}"/>
                </a:ext>
              </a:extLst>
            </p:cNvPr>
            <p:cNvSpPr/>
            <p:nvPr/>
          </p:nvSpPr>
          <p:spPr>
            <a:xfrm>
              <a:off x="1305147" y="3007876"/>
              <a:ext cx="2803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b="1">
                  <a:solidFill>
                    <a:srgbClr val="2196F3"/>
                  </a:solidFill>
                  <a:latin typeface="Fira Code,Consolas,  Courier New"/>
                </a:rPr>
                <a:t>img</a:t>
              </a:r>
              <a:r>
                <a:rPr lang="en-US" altLang="zh-CN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b="1">
                  <a:solidFill>
                    <a:srgbClr val="00BCD4"/>
                  </a:solidFill>
                  <a:latin typeface="Fira Code,Consolas,  Courier New"/>
                </a:rPr>
                <a:t>src</a:t>
              </a:r>
              <a:r>
                <a:rPr lang="en-US" altLang="zh-CN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>
                  <a:solidFill>
                    <a:srgbClr val="FFC107"/>
                  </a:solidFill>
                  <a:latin typeface="Fira Code,Consolas,  Courier New"/>
                </a:rPr>
                <a:t>"</a:t>
              </a:r>
              <a:r>
                <a:rPr lang="en-US" altLang="zh-CN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dog.jpg</a:t>
              </a:r>
              <a:r>
                <a:rPr lang="en-US" altLang="zh-CN">
                  <a:solidFill>
                    <a:srgbClr val="FFC107"/>
                  </a:solidFill>
                  <a:latin typeface="Fira Code,Consolas,  Courier New"/>
                </a:rPr>
                <a:t>"</a:t>
              </a:r>
              <a:r>
                <a:rPr lang="en-US" altLang="zh-CN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BB1C875D-4713-45FD-A092-1300B4454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878" y="2036859"/>
            <a:ext cx="3443893" cy="2341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10976CF9-B3D6-431B-A772-5E4D59630EB3}"/>
              </a:ext>
            </a:extLst>
          </p:cNvPr>
          <p:cNvSpPr/>
          <p:nvPr/>
        </p:nvSpPr>
        <p:spPr>
          <a:xfrm>
            <a:off x="6713685" y="5769427"/>
            <a:ext cx="1243784" cy="534913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dog.jpg</a:t>
            </a:r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94694E92-9119-4D24-8CE0-C1A840DF9E1D}"/>
              </a:ext>
            </a:extLst>
          </p:cNvPr>
          <p:cNvGrpSpPr/>
          <p:nvPr/>
        </p:nvGrpSpPr>
        <p:grpSpPr>
          <a:xfrm>
            <a:off x="3085032" y="5170883"/>
            <a:ext cx="2897024" cy="1358046"/>
            <a:chOff x="3085032" y="5170883"/>
            <a:chExt cx="2897024" cy="1358046"/>
          </a:xfrm>
        </p:grpSpPr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887AA772-BF30-488D-826B-67C586FE67ED}"/>
                </a:ext>
              </a:extLst>
            </p:cNvPr>
            <p:cNvSpPr/>
            <p:nvPr/>
          </p:nvSpPr>
          <p:spPr>
            <a:xfrm>
              <a:off x="3085032" y="5494946"/>
              <a:ext cx="2897024" cy="1033983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400">
                  <a:solidFill>
                    <a:schemeClr val="tx1"/>
                  </a:solidFill>
                  <a:latin typeface="Fira Code,Consolas,  Courier New"/>
                </a:rPr>
                <a:t>&lt;body&gt;</a:t>
              </a:r>
              <a:br>
                <a:rPr lang="en-US" altLang="zh-CN" sz="1400">
                  <a:solidFill>
                    <a:schemeClr val="tx1"/>
                  </a:solidFill>
                  <a:latin typeface="Fira Code,Consolas,  Courier New"/>
                </a:rPr>
              </a:br>
              <a:r>
                <a:rPr lang="en-US" altLang="zh-CN" sz="1400">
                  <a:solidFill>
                    <a:schemeClr val="tx1"/>
                  </a:solidFill>
                  <a:latin typeface="Fira Code,Consolas,  Courier New"/>
                </a:rPr>
                <a:t>   &lt;img src="dog.jpg"&gt;</a:t>
              </a:r>
              <a:br>
                <a:rPr lang="en-US" altLang="zh-CN" sz="1400">
                  <a:solidFill>
                    <a:schemeClr val="tx1"/>
                  </a:solidFill>
                  <a:latin typeface="Fira Code,Consolas,  Courier New"/>
                </a:rPr>
              </a:br>
              <a:r>
                <a:rPr lang="en-US" altLang="zh-CN" sz="1400">
                  <a:solidFill>
                    <a:schemeClr val="tx1"/>
                  </a:solidFill>
                  <a:latin typeface="Fira Code,Consolas,  Courier New"/>
                </a:rPr>
                <a:t>&lt;/body&gt;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="" xmlns:a16="http://schemas.microsoft.com/office/drawing/2014/main" id="{DF9E4C6D-E2E3-4FAC-B6A8-FD01BB214AC8}"/>
                </a:ext>
              </a:extLst>
            </p:cNvPr>
            <p:cNvSpPr txBox="1"/>
            <p:nvPr/>
          </p:nvSpPr>
          <p:spPr>
            <a:xfrm>
              <a:off x="3998878" y="5170883"/>
              <a:ext cx="10693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index.html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  <p:cxnSp>
        <p:nvCxnSpPr>
          <p:cNvPr id="18" name="直接箭头连接符 17">
            <a:extLst>
              <a:ext uri="{FF2B5EF4-FFF2-40B4-BE49-F238E27FC236}">
                <a16:creationId xmlns="" xmlns:a16="http://schemas.microsoft.com/office/drawing/2014/main" id="{DFEC3AEC-9D03-43C2-95FF-DF99CED00B6F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611393" y="6036884"/>
            <a:ext cx="11022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50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}(UMNYZR0P`]9JP[B5SX56X">
            <a:extLst>
              <a:ext uri="{FF2B5EF4-FFF2-40B4-BE49-F238E27FC236}">
                <a16:creationId xmlns="" xmlns:a16="http://schemas.microsoft.com/office/drawing/2014/main" id="{E2C1D0CD-6DC3-4D5C-BEDE-2047B7F2F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93" y="2727344"/>
            <a:ext cx="8066388" cy="2831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6C0419A-F169-4414-ABBA-D4570AD2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68C7F4A-6DB7-408E-8102-194C675130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5.</a:t>
            </a:r>
            <a:r>
              <a:rPr lang="zh-CN" altLang="en-US"/>
              <a:t>图片标签与相对路径</a:t>
            </a:r>
            <a:r>
              <a:rPr lang="en-US" altLang="zh-CN"/>
              <a:t>(</a:t>
            </a:r>
            <a:r>
              <a:rPr lang="zh-CN" altLang="en-US"/>
              <a:t>重点</a:t>
            </a:r>
            <a:r>
              <a:rPr lang="en-US" altLang="zh-CN"/>
              <a:t>) - </a:t>
            </a:r>
            <a:r>
              <a:rPr lang="zh-CN" altLang="en-US"/>
              <a:t>图片</a:t>
            </a:r>
          </a:p>
        </p:txBody>
      </p:sp>
      <p:sp>
        <p:nvSpPr>
          <p:cNvPr id="5" name="文本占位符 3">
            <a:extLst>
              <a:ext uri="{FF2B5EF4-FFF2-40B4-BE49-F238E27FC236}">
                <a16:creationId xmlns="" xmlns:a16="http://schemas.microsoft.com/office/drawing/2014/main" id="{913A832F-4887-4176-B22F-0A31ABA310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在 </a:t>
            </a:r>
            <a:r>
              <a:rPr lang="en-US" altLang="zh-CN"/>
              <a:t>img </a:t>
            </a:r>
            <a:r>
              <a:rPr lang="zh-CN" altLang="en-US"/>
              <a:t>标签中，除了 </a:t>
            </a:r>
            <a:r>
              <a:rPr lang="en-US" altLang="zh-CN"/>
              <a:t>src </a:t>
            </a:r>
            <a:r>
              <a:rPr lang="zh-CN" altLang="en-US"/>
              <a:t>之外，还有其他几个常用属性</a:t>
            </a:r>
            <a:endParaRPr lang="en-US" altLang="zh-CN"/>
          </a:p>
        </p:txBody>
      </p: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99B3F1B6-AA67-42B4-9925-F0361C8E1F57}"/>
              </a:ext>
            </a:extLst>
          </p:cNvPr>
          <p:cNvGrpSpPr/>
          <p:nvPr/>
        </p:nvGrpSpPr>
        <p:grpSpPr>
          <a:xfrm>
            <a:off x="2097061" y="5953786"/>
            <a:ext cx="6190051" cy="338554"/>
            <a:chOff x="2916322" y="5779589"/>
            <a:chExt cx="6190051" cy="338554"/>
          </a:xfrm>
        </p:grpSpPr>
        <p:sp>
          <p:nvSpPr>
            <p:cNvPr id="4" name="文本框 3">
              <a:extLst>
                <a:ext uri="{FF2B5EF4-FFF2-40B4-BE49-F238E27FC236}">
                  <a16:creationId xmlns="" xmlns:a16="http://schemas.microsoft.com/office/drawing/2014/main" id="{00EE8A0B-1F85-403D-9FF4-9338ADF28A5E}"/>
                </a:ext>
              </a:extLst>
            </p:cNvPr>
            <p:cNvSpPr txBox="1"/>
            <p:nvPr/>
          </p:nvSpPr>
          <p:spPr>
            <a:xfrm>
              <a:off x="3195781" y="5779589"/>
              <a:ext cx="59105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图片只设置 宽度 或 高度，浏览器会自动 对另一个进行 </a:t>
              </a: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等比缩放</a:t>
              </a:r>
              <a:endParaRPr lang="zh-CN" altLang="en-US" sz="16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sp>
          <p:nvSpPr>
            <p:cNvPr id="13" name="Shape 2399">
              <a:extLst>
                <a:ext uri="{FF2B5EF4-FFF2-40B4-BE49-F238E27FC236}">
                  <a16:creationId xmlns="" xmlns:a16="http://schemas.microsoft.com/office/drawing/2014/main" id="{DB263B90-F728-466C-B81D-64F0DDE9CF85}"/>
                </a:ext>
              </a:extLst>
            </p:cNvPr>
            <p:cNvSpPr/>
            <p:nvPr/>
          </p:nvSpPr>
          <p:spPr>
            <a:xfrm>
              <a:off x="2916322" y="5809136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872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6C0419A-F169-4414-ABBA-D4570AD2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68C7F4A-6DB7-408E-8102-194C675130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5.</a:t>
            </a:r>
            <a:r>
              <a:rPr lang="zh-CN" altLang="en-US"/>
              <a:t>图片标签与相对路径</a:t>
            </a:r>
            <a:r>
              <a:rPr lang="en-US" altLang="zh-CN"/>
              <a:t>(</a:t>
            </a:r>
            <a:r>
              <a:rPr lang="zh-CN" altLang="en-US"/>
              <a:t>重点</a:t>
            </a:r>
            <a:r>
              <a:rPr lang="en-US" altLang="zh-CN"/>
              <a:t>) - </a:t>
            </a:r>
            <a:r>
              <a:rPr lang="zh-CN" altLang="en-US"/>
              <a:t>图片</a:t>
            </a:r>
          </a:p>
        </p:txBody>
      </p:sp>
      <p:sp>
        <p:nvSpPr>
          <p:cNvPr id="5" name="文本占位符 3">
            <a:extLst>
              <a:ext uri="{FF2B5EF4-FFF2-40B4-BE49-F238E27FC236}">
                <a16:creationId xmlns="" xmlns:a16="http://schemas.microsoft.com/office/drawing/2014/main" id="{913A832F-4887-4176-B22F-0A31ABA310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412965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注意</a:t>
            </a:r>
            <a:endParaRPr lang="en-US" altLang="zh-CN"/>
          </a:p>
          <a:p>
            <a:pPr marL="702038" lvl="1" indent="-342900">
              <a:buFont typeface="+mj-lt"/>
              <a:buAutoNum type="arabicPeriod"/>
            </a:pPr>
            <a:r>
              <a:rPr lang="zh-CN" altLang="en-US" sz="1400"/>
              <a:t>图片标签可以拥有多个属性，属性必须书写在标签名后面</a:t>
            </a:r>
            <a:endParaRPr lang="en-US" altLang="zh-CN" sz="1400"/>
          </a:p>
          <a:p>
            <a:pPr marL="702038" lvl="1" indent="-342900">
              <a:buFont typeface="+mj-lt"/>
              <a:buAutoNum type="arabicPeriod"/>
            </a:pPr>
            <a:r>
              <a:rPr lang="zh-CN" altLang="en-US" sz="1400"/>
              <a:t>属性之间不分先后顺序</a:t>
            </a:r>
            <a:endParaRPr lang="en-US" altLang="zh-CN" sz="1400"/>
          </a:p>
          <a:p>
            <a:pPr marL="702038" lvl="1" indent="-342900">
              <a:buFont typeface="+mj-lt"/>
              <a:buAutoNum type="arabicPeriod"/>
            </a:pPr>
            <a:r>
              <a:rPr lang="zh-CN" altLang="en-US" sz="1400"/>
              <a:t>属性之间用 空格 分隔</a:t>
            </a:r>
            <a:endParaRPr lang="en-US" altLang="zh-CN" sz="1400"/>
          </a:p>
          <a:p>
            <a:pPr marL="702038" lvl="1" indent="-342900">
              <a:buFont typeface="+mj-lt"/>
              <a:buAutoNum type="arabicPeriod"/>
            </a:pPr>
            <a:r>
              <a:rPr lang="zh-CN" altLang="en-US" sz="1400"/>
              <a:t>属性采用</a:t>
            </a:r>
            <a:r>
              <a:rPr lang="zh-CN" altLang="en-US" sz="1400" b="1">
                <a:solidFill>
                  <a:srgbClr val="C00000"/>
                </a:solidFill>
              </a:rPr>
              <a:t>键值对</a:t>
            </a:r>
            <a:r>
              <a:rPr lang="zh-CN" altLang="en-US" sz="1400"/>
              <a:t>格式：</a:t>
            </a:r>
            <a:r>
              <a:rPr lang="en-US" altLang="zh-CN" sz="1400"/>
              <a:t>key = 'value' -&gt;  </a:t>
            </a:r>
            <a:r>
              <a:rPr lang="zh-CN" altLang="en-US" sz="1400"/>
              <a:t>属性</a:t>
            </a:r>
            <a:r>
              <a:rPr lang="en-US" altLang="zh-CN" sz="1400"/>
              <a:t>='</a:t>
            </a:r>
            <a:r>
              <a:rPr lang="zh-CN" altLang="en-US" sz="1400"/>
              <a:t>属性值</a:t>
            </a:r>
            <a:r>
              <a:rPr lang="en-US" altLang="zh-CN" sz="1400"/>
              <a:t>'</a:t>
            </a:r>
          </a:p>
          <a:p>
            <a:pPr marL="702038" lvl="1" indent="-342900">
              <a:buFont typeface="+mj-lt"/>
              <a:buAutoNum type="arabicPeriod"/>
            </a:pPr>
            <a:endParaRPr lang="en-US" altLang="zh-CN" sz="1400"/>
          </a:p>
          <a:p>
            <a:pPr marL="702038" lvl="1" indent="-342900">
              <a:buFont typeface="+mj-lt"/>
              <a:buAutoNum type="arabicPeriod"/>
            </a:pP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课堂提问：</a:t>
            </a:r>
            <a:endParaRPr lang="en-US" altLang="zh-CN"/>
          </a:p>
          <a:p>
            <a:pPr marL="644888" lvl="1" indent="-285750">
              <a:buFont typeface="Wingdings" panose="05000000000000000000" pitchFamily="2" charset="2"/>
              <a:buChar char="Ø"/>
            </a:pPr>
            <a:r>
              <a:rPr lang="zh-CN" altLang="en-US" sz="1400"/>
              <a:t>请说出 </a:t>
            </a:r>
            <a:r>
              <a:rPr lang="en-US" altLang="zh-CN" sz="1400"/>
              <a:t>img</a:t>
            </a:r>
            <a:r>
              <a:rPr lang="zh-CN" altLang="en-US" sz="1400"/>
              <a:t>标签 哪个属性是 必不可少的？</a:t>
            </a:r>
            <a:endParaRPr lang="en-US" altLang="zh-CN" sz="1400"/>
          </a:p>
          <a:p>
            <a:pPr marL="644888" lvl="1" indent="-285750">
              <a:buFont typeface="Wingdings" panose="05000000000000000000" pitchFamily="2" charset="2"/>
              <a:buChar char="Ø"/>
            </a:pPr>
            <a:r>
              <a:rPr lang="zh-CN" altLang="en-US" sz="1400"/>
              <a:t>请说出 </a:t>
            </a:r>
            <a:r>
              <a:rPr lang="en-US" altLang="zh-CN" sz="1400"/>
              <a:t>img</a:t>
            </a:r>
            <a:r>
              <a:rPr lang="zh-CN" altLang="en-US" sz="1400"/>
              <a:t>标签 </a:t>
            </a:r>
            <a:r>
              <a:rPr lang="en-US" altLang="zh-CN" sz="1400"/>
              <a:t>alt</a:t>
            </a:r>
            <a:r>
              <a:rPr lang="zh-CN" altLang="en-US" sz="1400"/>
              <a:t> 和 </a:t>
            </a:r>
            <a:r>
              <a:rPr lang="en-US" altLang="zh-CN" sz="1400"/>
              <a:t>title </a:t>
            </a:r>
            <a:r>
              <a:rPr lang="zh-CN" altLang="en-US" sz="1400"/>
              <a:t>属性的区别？</a:t>
            </a:r>
            <a:endParaRPr lang="en-US" altLang="zh-CN" sz="140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139BCD98-05A8-4721-A39B-58E2BE0DA2E2}"/>
              </a:ext>
            </a:extLst>
          </p:cNvPr>
          <p:cNvSpPr/>
          <p:nvPr/>
        </p:nvSpPr>
        <p:spPr>
          <a:xfrm>
            <a:off x="5223710" y="4328059"/>
            <a:ext cx="3624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59138" lvl="1"/>
            <a:r>
              <a:rPr lang="en-US" altLang="zh-CN" sz="1600">
                <a:solidFill>
                  <a:srgbClr val="C00000"/>
                </a:solidFill>
                <a:ea typeface="阿里巴巴普惠体" panose="00020600040101010101"/>
              </a:rPr>
              <a:t>src , alt , title , width , height , border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="" xmlns:a16="http://schemas.microsoft.com/office/drawing/2014/main" id="{5AC636AA-7864-41E6-B67D-BAD54FFC5398}"/>
              </a:ext>
            </a:extLst>
          </p:cNvPr>
          <p:cNvCxnSpPr/>
          <p:nvPr/>
        </p:nvCxnSpPr>
        <p:spPr>
          <a:xfrm>
            <a:off x="4932218" y="4507345"/>
            <a:ext cx="5818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3E600D03-C1D7-4539-8FA4-6735139504B8}"/>
              </a:ext>
            </a:extLst>
          </p:cNvPr>
          <p:cNvCxnSpPr/>
          <p:nvPr/>
        </p:nvCxnSpPr>
        <p:spPr>
          <a:xfrm>
            <a:off x="5652655" y="4666613"/>
            <a:ext cx="24938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8032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6C0419A-F169-4414-ABBA-D4570AD2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68C7F4A-6DB7-408E-8102-194C675130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5.</a:t>
            </a:r>
            <a:r>
              <a:rPr lang="zh-CN" altLang="en-US"/>
              <a:t>图片标签与相对路径</a:t>
            </a:r>
            <a:r>
              <a:rPr lang="en-US" altLang="zh-CN"/>
              <a:t>(</a:t>
            </a:r>
            <a:r>
              <a:rPr lang="zh-CN" altLang="en-US"/>
              <a:t>重点</a:t>
            </a:r>
            <a:r>
              <a:rPr lang="en-US" altLang="zh-CN"/>
              <a:t>) - </a:t>
            </a:r>
            <a:r>
              <a:rPr lang="zh-CN" altLang="en-US"/>
              <a:t>相对路径</a:t>
            </a:r>
          </a:p>
        </p:txBody>
      </p:sp>
      <p:sp>
        <p:nvSpPr>
          <p:cNvPr id="5" name="文本占位符 3">
            <a:extLst>
              <a:ext uri="{FF2B5EF4-FFF2-40B4-BE49-F238E27FC236}">
                <a16:creationId xmlns="" xmlns:a16="http://schemas.microsoft.com/office/drawing/2014/main" id="{913A832F-4887-4176-B22F-0A31ABA310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82430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问题：开发时，项目中的各种文件很多，如果都存在一个文件夹中，会不方便管理和查找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解决方案：所以会用</a:t>
            </a:r>
            <a:r>
              <a:rPr lang="zh-CN" altLang="en-US" sz="1400">
                <a:solidFill>
                  <a:srgbClr val="C00000"/>
                </a:solidFill>
              </a:rPr>
              <a:t>文件夹</a:t>
            </a:r>
            <a:r>
              <a:rPr lang="zh-CN" altLang="en-US" sz="1400"/>
              <a:t>分类存放</a:t>
            </a:r>
            <a:endParaRPr lang="en-US" altLang="zh-CN" sz="1400"/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7BCE7B6D-28E9-40FF-B553-5B052EFED232}"/>
              </a:ext>
            </a:extLst>
          </p:cNvPr>
          <p:cNvGrpSpPr/>
          <p:nvPr/>
        </p:nvGrpSpPr>
        <p:grpSpPr>
          <a:xfrm>
            <a:off x="2458085" y="3113822"/>
            <a:ext cx="1504060" cy="1962255"/>
            <a:chOff x="1316053" y="3515600"/>
            <a:chExt cx="1504060" cy="1962255"/>
          </a:xfrm>
        </p:grpSpPr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34163348-5D9C-4F28-A052-27067A926105}"/>
                </a:ext>
              </a:extLst>
            </p:cNvPr>
            <p:cNvSpPr/>
            <p:nvPr/>
          </p:nvSpPr>
          <p:spPr>
            <a:xfrm>
              <a:off x="1316053" y="3854155"/>
              <a:ext cx="1504060" cy="16237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="" xmlns:a16="http://schemas.microsoft.com/office/drawing/2014/main" id="{2CA48106-90C5-4253-BC9F-F4926EB6AC7B}"/>
                </a:ext>
              </a:extLst>
            </p:cNvPr>
            <p:cNvSpPr txBox="1"/>
            <p:nvPr/>
          </p:nvSpPr>
          <p:spPr>
            <a:xfrm>
              <a:off x="1486969" y="3973507"/>
              <a:ext cx="964175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index.html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logo.png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fun.jpg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bear.jpg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list.html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.......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6EE7AE67-A50C-4590-B17E-57FB3A4DC392}"/>
                </a:ext>
              </a:extLst>
            </p:cNvPr>
            <p:cNvSpPr txBox="1"/>
            <p:nvPr/>
          </p:nvSpPr>
          <p:spPr>
            <a:xfrm>
              <a:off x="1608662" y="3515600"/>
              <a:ext cx="9188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文件夹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A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ED83179E-6D21-414A-A7D3-0FD55753ABB2}"/>
              </a:ext>
            </a:extLst>
          </p:cNvPr>
          <p:cNvGrpSpPr/>
          <p:nvPr/>
        </p:nvGrpSpPr>
        <p:grpSpPr>
          <a:xfrm>
            <a:off x="5601027" y="3113822"/>
            <a:ext cx="2628830" cy="1962255"/>
            <a:chOff x="5674151" y="3113822"/>
            <a:chExt cx="2628830" cy="1962255"/>
          </a:xfrm>
        </p:grpSpPr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DE81DE1-E4E6-46FE-9D49-75DDBF5A20D9}"/>
                </a:ext>
              </a:extLst>
            </p:cNvPr>
            <p:cNvSpPr/>
            <p:nvPr/>
          </p:nvSpPr>
          <p:spPr>
            <a:xfrm>
              <a:off x="5674151" y="3452377"/>
              <a:ext cx="2552345" cy="16237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="" xmlns:a16="http://schemas.microsoft.com/office/drawing/2014/main" id="{504E3574-567E-410D-848B-3D42E3C81F9E}"/>
                </a:ext>
              </a:extLst>
            </p:cNvPr>
            <p:cNvSpPr txBox="1"/>
            <p:nvPr/>
          </p:nvSpPr>
          <p:spPr>
            <a:xfrm>
              <a:off x="5788826" y="3780395"/>
              <a:ext cx="96417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index.html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list.html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.......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30B7A939-AA74-4AD7-97E2-30822CB9E11D}"/>
                </a:ext>
              </a:extLst>
            </p:cNvPr>
            <p:cNvSpPr txBox="1"/>
            <p:nvPr/>
          </p:nvSpPr>
          <p:spPr>
            <a:xfrm>
              <a:off x="6537140" y="3113822"/>
              <a:ext cx="937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文件夹</a:t>
              </a:r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B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="" xmlns:a16="http://schemas.microsoft.com/office/drawing/2014/main" id="{16D631DA-2C8A-41CE-893E-4EC030F7D443}"/>
                </a:ext>
              </a:extLst>
            </p:cNvPr>
            <p:cNvGrpSpPr/>
            <p:nvPr/>
          </p:nvGrpSpPr>
          <p:grpSpPr>
            <a:xfrm>
              <a:off x="7005870" y="3533820"/>
              <a:ext cx="1297111" cy="1276158"/>
              <a:chOff x="5911189" y="4046428"/>
              <a:chExt cx="1297111" cy="1276158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="" xmlns:a16="http://schemas.microsoft.com/office/drawing/2014/main" id="{C636287E-494D-4066-B7DE-1711723662A2}"/>
                  </a:ext>
                </a:extLst>
              </p:cNvPr>
              <p:cNvGrpSpPr/>
              <p:nvPr/>
            </p:nvGrpSpPr>
            <p:grpSpPr>
              <a:xfrm>
                <a:off x="5987741" y="4342839"/>
                <a:ext cx="964175" cy="979747"/>
                <a:chOff x="5936467" y="4113965"/>
                <a:chExt cx="964175" cy="979747"/>
              </a:xfrm>
            </p:grpSpPr>
            <p:sp>
              <p:nvSpPr>
                <p:cNvPr id="13" name="矩形 12">
                  <a:extLst>
                    <a:ext uri="{FF2B5EF4-FFF2-40B4-BE49-F238E27FC236}">
                      <a16:creationId xmlns="" xmlns:a16="http://schemas.microsoft.com/office/drawing/2014/main" id="{D9BF8DAE-8AB3-4AD7-8CD0-78F794FD5EE3}"/>
                    </a:ext>
                  </a:extLst>
                </p:cNvPr>
                <p:cNvSpPr/>
                <p:nvPr/>
              </p:nvSpPr>
              <p:spPr>
                <a:xfrm>
                  <a:off x="5936467" y="4113965"/>
                  <a:ext cx="964175" cy="965473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="" xmlns:a16="http://schemas.microsoft.com/office/drawing/2014/main" id="{1FFAE6B9-8B1F-4B19-B9FA-63E47913682A}"/>
                    </a:ext>
                  </a:extLst>
                </p:cNvPr>
                <p:cNvSpPr txBox="1"/>
                <p:nvPr/>
              </p:nvSpPr>
              <p:spPr>
                <a:xfrm>
                  <a:off x="6009435" y="4139605"/>
                  <a:ext cx="818237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阿里巴巴普惠体" panose="00020600040101010101"/>
                    </a:rPr>
                    <a:t>logo.png</a:t>
                  </a:r>
                </a:p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阿里巴巴普惠体" panose="00020600040101010101"/>
                    </a:rPr>
                    <a:t>fun.jpg</a:t>
                  </a:r>
                </a:p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阿里巴巴普惠体" panose="00020600040101010101"/>
                    </a:rPr>
                    <a:t>bear.jpg</a:t>
                  </a:r>
                </a:p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阿里巴巴普惠体" panose="00020600040101010101"/>
                    </a:rPr>
                    <a:t>.......</a:t>
                  </a:r>
                </a:p>
              </p:txBody>
            </p:sp>
          </p:grpSp>
          <p:sp>
            <p:nvSpPr>
              <p:cNvPr id="16" name="文本框 15">
                <a:extLst>
                  <a:ext uri="{FF2B5EF4-FFF2-40B4-BE49-F238E27FC236}">
                    <a16:creationId xmlns="" xmlns:a16="http://schemas.microsoft.com/office/drawing/2014/main" id="{2757672C-1FB8-4366-AF1A-BCBDF273AE64}"/>
                  </a:ext>
                </a:extLst>
              </p:cNvPr>
              <p:cNvSpPr txBox="1"/>
              <p:nvPr/>
            </p:nvSpPr>
            <p:spPr>
              <a:xfrm>
                <a:off x="5911189" y="4046428"/>
                <a:ext cx="12971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阿里巴巴普惠体" panose="00020600040101010101"/>
                  </a:rPr>
                  <a:t>文件夹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阿里巴巴普惠体" panose="00020600040101010101"/>
                  </a:rPr>
                  <a:t>imgs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890CABC4-4607-470A-A3AA-2BF601F48132}"/>
              </a:ext>
            </a:extLst>
          </p:cNvPr>
          <p:cNvGrpSpPr/>
          <p:nvPr/>
        </p:nvGrpSpPr>
        <p:grpSpPr>
          <a:xfrm>
            <a:off x="3232507" y="5563535"/>
            <a:ext cx="4920865" cy="465827"/>
            <a:chOff x="2971358" y="5796449"/>
            <a:chExt cx="4339998" cy="465827"/>
          </a:xfrm>
        </p:grpSpPr>
        <p:sp>
          <p:nvSpPr>
            <p:cNvPr id="18" name="文本占位符 3">
              <a:extLst>
                <a:ext uri="{FF2B5EF4-FFF2-40B4-BE49-F238E27FC236}">
                  <a16:creationId xmlns="" xmlns:a16="http://schemas.microsoft.com/office/drawing/2014/main" id="{B09E9366-9FAD-4598-AF90-11A512FC5CB9}"/>
                </a:ext>
              </a:extLst>
            </p:cNvPr>
            <p:cNvSpPr txBox="1">
              <a:spLocks/>
            </p:cNvSpPr>
            <p:nvPr/>
          </p:nvSpPr>
          <p:spPr>
            <a:xfrm>
              <a:off x="3213384" y="5796449"/>
              <a:ext cx="4097972" cy="465827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Wingdings" pitchFamily="2" charset="2"/>
                <a:buChar char="p"/>
                <a:tabLst/>
                <a:defRPr lang="zh-CN" altLang="en-US" sz="1600" kern="1200" dirty="0">
                  <a:solidFill>
                    <a:srgbClr val="404040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defRPr>
              </a:lvl1pPr>
              <a:lvl2pPr marL="719138" indent="-35877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p"/>
                <a:tabLst/>
                <a:defRPr lang="en-US" altLang="zh-CN" sz="1600" b="0" kern="1200" dirty="0">
                  <a:solidFill>
                    <a:srgbClr val="404040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defRPr>
              </a:lvl2pPr>
              <a:lvl3pPr marL="1079500" indent="-35877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p"/>
                <a:tabLst/>
                <a:defRPr lang="zh-CN" altLang="en-US" sz="1600" b="0" kern="1200" dirty="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b="1">
                  <a:solidFill>
                    <a:srgbClr val="C00000"/>
                  </a:solidFill>
                  <a:ea typeface="阿里巴巴普惠体" panose="00020600040101010101"/>
                </a:rPr>
                <a:t>放在不同文件夹后，页面中怎么访问 </a:t>
              </a:r>
              <a:r>
                <a:rPr lang="en-US" altLang="zh-CN" sz="1400" b="1">
                  <a:solidFill>
                    <a:srgbClr val="C00000"/>
                  </a:solidFill>
                  <a:ea typeface="阿里巴巴普惠体" panose="00020600040101010101"/>
                </a:rPr>
                <a:t>imgs </a:t>
              </a:r>
              <a:r>
                <a:rPr lang="zh-CN" altLang="en-US" sz="1400" b="1">
                  <a:solidFill>
                    <a:srgbClr val="C00000"/>
                  </a:solidFill>
                  <a:ea typeface="阿里巴巴普惠体" panose="00020600040101010101"/>
                </a:rPr>
                <a:t>中的图片呢？</a:t>
              </a:r>
            </a:p>
          </p:txBody>
        </p:sp>
        <p:sp>
          <p:nvSpPr>
            <p:cNvPr id="20" name="Shape 2400">
              <a:extLst>
                <a:ext uri="{FF2B5EF4-FFF2-40B4-BE49-F238E27FC236}">
                  <a16:creationId xmlns="" xmlns:a16="http://schemas.microsoft.com/office/drawing/2014/main" id="{CBED56F5-61DC-4456-A41F-990BB046B715}"/>
                </a:ext>
              </a:extLst>
            </p:cNvPr>
            <p:cNvSpPr/>
            <p:nvPr/>
          </p:nvSpPr>
          <p:spPr>
            <a:xfrm>
              <a:off x="2971358" y="5889632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91" y="6559"/>
                  </a:moveTo>
                  <a:cubicBezTo>
                    <a:pt x="12727" y="6341"/>
                    <a:pt x="12420" y="6172"/>
                    <a:pt x="12078" y="6058"/>
                  </a:cubicBezTo>
                  <a:cubicBezTo>
                    <a:pt x="11737" y="5946"/>
                    <a:pt x="11367" y="5889"/>
                    <a:pt x="10978" y="5889"/>
                  </a:cubicBezTo>
                  <a:cubicBezTo>
                    <a:pt x="10477" y="5889"/>
                    <a:pt x="10025" y="5967"/>
                    <a:pt x="9633" y="6120"/>
                  </a:cubicBezTo>
                  <a:cubicBezTo>
                    <a:pt x="9239" y="6275"/>
                    <a:pt x="8900" y="6494"/>
                    <a:pt x="8623" y="6771"/>
                  </a:cubicBezTo>
                  <a:cubicBezTo>
                    <a:pt x="8346" y="7049"/>
                    <a:pt x="8133" y="7392"/>
                    <a:pt x="7992" y="7788"/>
                  </a:cubicBezTo>
                  <a:cubicBezTo>
                    <a:pt x="7853" y="8180"/>
                    <a:pt x="7782" y="8620"/>
                    <a:pt x="7782" y="9096"/>
                  </a:cubicBezTo>
                  <a:lnTo>
                    <a:pt x="7782" y="9217"/>
                  </a:lnTo>
                  <a:lnTo>
                    <a:pt x="8880" y="9217"/>
                  </a:lnTo>
                  <a:lnTo>
                    <a:pt x="8877" y="9093"/>
                  </a:lnTo>
                  <a:cubicBezTo>
                    <a:pt x="8868" y="8767"/>
                    <a:pt x="8908" y="8461"/>
                    <a:pt x="8993" y="8187"/>
                  </a:cubicBezTo>
                  <a:cubicBezTo>
                    <a:pt x="9079" y="7914"/>
                    <a:pt x="9207" y="7675"/>
                    <a:pt x="9377" y="7473"/>
                  </a:cubicBezTo>
                  <a:cubicBezTo>
                    <a:pt x="9545" y="7274"/>
                    <a:pt x="9762" y="7115"/>
                    <a:pt x="10024" y="7000"/>
                  </a:cubicBezTo>
                  <a:cubicBezTo>
                    <a:pt x="10287" y="6884"/>
                    <a:pt x="10594" y="6827"/>
                    <a:pt x="10937" y="6827"/>
                  </a:cubicBezTo>
                  <a:cubicBezTo>
                    <a:pt x="11182" y="6827"/>
                    <a:pt x="11418" y="6868"/>
                    <a:pt x="11639" y="6950"/>
                  </a:cubicBezTo>
                  <a:cubicBezTo>
                    <a:pt x="11858" y="7032"/>
                    <a:pt x="12053" y="7146"/>
                    <a:pt x="12218" y="7289"/>
                  </a:cubicBezTo>
                  <a:cubicBezTo>
                    <a:pt x="12381" y="7431"/>
                    <a:pt x="12512" y="7605"/>
                    <a:pt x="12609" y="7808"/>
                  </a:cubicBezTo>
                  <a:cubicBezTo>
                    <a:pt x="12704" y="8011"/>
                    <a:pt x="12752" y="8236"/>
                    <a:pt x="12752" y="8478"/>
                  </a:cubicBezTo>
                  <a:cubicBezTo>
                    <a:pt x="12752" y="8797"/>
                    <a:pt x="12674" y="9089"/>
                    <a:pt x="12519" y="9350"/>
                  </a:cubicBezTo>
                  <a:cubicBezTo>
                    <a:pt x="12359" y="9618"/>
                    <a:pt x="12154" y="9865"/>
                    <a:pt x="11913" y="10082"/>
                  </a:cubicBezTo>
                  <a:cubicBezTo>
                    <a:pt x="11624" y="10337"/>
                    <a:pt x="11374" y="10568"/>
                    <a:pt x="11170" y="10771"/>
                  </a:cubicBezTo>
                  <a:cubicBezTo>
                    <a:pt x="10959" y="10979"/>
                    <a:pt x="10789" y="11200"/>
                    <a:pt x="10662" y="11428"/>
                  </a:cubicBezTo>
                  <a:cubicBezTo>
                    <a:pt x="10534" y="11657"/>
                    <a:pt x="10441" y="11916"/>
                    <a:pt x="10385" y="12199"/>
                  </a:cubicBezTo>
                  <a:cubicBezTo>
                    <a:pt x="10329" y="12478"/>
                    <a:pt x="10305" y="12827"/>
                    <a:pt x="10315" y="13237"/>
                  </a:cubicBezTo>
                  <a:lnTo>
                    <a:pt x="10318" y="13355"/>
                  </a:lnTo>
                  <a:lnTo>
                    <a:pt x="11407" y="13355"/>
                  </a:lnTo>
                  <a:lnTo>
                    <a:pt x="11410" y="13237"/>
                  </a:lnTo>
                  <a:cubicBezTo>
                    <a:pt x="11418" y="12838"/>
                    <a:pt x="11436" y="12531"/>
                    <a:pt x="11463" y="12322"/>
                  </a:cubicBezTo>
                  <a:cubicBezTo>
                    <a:pt x="11488" y="12125"/>
                    <a:pt x="11538" y="11956"/>
                    <a:pt x="11611" y="11821"/>
                  </a:cubicBezTo>
                  <a:cubicBezTo>
                    <a:pt x="11687" y="11684"/>
                    <a:pt x="11803" y="11541"/>
                    <a:pt x="11959" y="11399"/>
                  </a:cubicBezTo>
                  <a:cubicBezTo>
                    <a:pt x="12127" y="11245"/>
                    <a:pt x="12351" y="11031"/>
                    <a:pt x="12630" y="10762"/>
                  </a:cubicBezTo>
                  <a:cubicBezTo>
                    <a:pt x="12979" y="10441"/>
                    <a:pt x="13270" y="10102"/>
                    <a:pt x="13495" y="9753"/>
                  </a:cubicBezTo>
                  <a:cubicBezTo>
                    <a:pt x="13729" y="9393"/>
                    <a:pt x="13847" y="8952"/>
                    <a:pt x="13847" y="8439"/>
                  </a:cubicBezTo>
                  <a:cubicBezTo>
                    <a:pt x="13847" y="8038"/>
                    <a:pt x="13770" y="7675"/>
                    <a:pt x="13618" y="7362"/>
                  </a:cubicBezTo>
                  <a:cubicBezTo>
                    <a:pt x="13467" y="7050"/>
                    <a:pt x="13256" y="6780"/>
                    <a:pt x="12991" y="6559"/>
                  </a:cubicBezTo>
                  <a:moveTo>
                    <a:pt x="10179" y="15706"/>
                  </a:moveTo>
                  <a:lnTo>
                    <a:pt x="11558" y="15706"/>
                  </a:lnTo>
                  <a:lnTo>
                    <a:pt x="11558" y="14072"/>
                  </a:lnTo>
                  <a:lnTo>
                    <a:pt x="10179" y="14072"/>
                  </a:lnTo>
                  <a:cubicBezTo>
                    <a:pt x="10179" y="14072"/>
                    <a:pt x="10179" y="15706"/>
                    <a:pt x="10179" y="15706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b="1" noProof="1">
                <a:solidFill>
                  <a:srgbClr val="C00000"/>
                </a:solidFill>
                <a:latin typeface="+mn-ea"/>
                <a:ea typeface="阿里巴巴普惠体" panose="00020600040101010101"/>
                <a:cs typeface="Arial" panose="020B0604020202020204"/>
              </a:endParaRPr>
            </a:p>
          </p:txBody>
        </p:sp>
      </p:grpSp>
      <p:sp>
        <p:nvSpPr>
          <p:cNvPr id="22" name="文本占位符 3">
            <a:extLst>
              <a:ext uri="{FF2B5EF4-FFF2-40B4-BE49-F238E27FC236}">
                <a16:creationId xmlns="" xmlns:a16="http://schemas.microsoft.com/office/drawing/2014/main" id="{E43D9788-63B2-4710-87A1-6C61E3440EC8}"/>
              </a:ext>
            </a:extLst>
          </p:cNvPr>
          <p:cNvSpPr txBox="1">
            <a:spLocks/>
          </p:cNvSpPr>
          <p:nvPr/>
        </p:nvSpPr>
        <p:spPr>
          <a:xfrm>
            <a:off x="3593176" y="6071511"/>
            <a:ext cx="4646446" cy="46582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  <a:defRPr lang="zh-CN" altLang="en-US" sz="160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19138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这就涉及到怎么从一个页面查找另个一页面的概念了</a:t>
            </a:r>
          </a:p>
        </p:txBody>
      </p:sp>
    </p:spTree>
    <p:extLst>
      <p:ext uri="{BB962C8B-B14F-4D97-AF65-F5344CB8AC3E}">
        <p14:creationId xmlns:p14="http://schemas.microsoft.com/office/powerpoint/2010/main" val="30495799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3">
            <a:extLst>
              <a:ext uri="{FF2B5EF4-FFF2-40B4-BE49-F238E27FC236}">
                <a16:creationId xmlns="" xmlns:a16="http://schemas.microsoft.com/office/drawing/2014/main" id="{B09E9366-9FAD-4598-AF90-11A512FC5CB9}"/>
              </a:ext>
            </a:extLst>
          </p:cNvPr>
          <p:cNvSpPr txBox="1">
            <a:spLocks/>
          </p:cNvSpPr>
          <p:nvPr/>
        </p:nvSpPr>
        <p:spPr>
          <a:xfrm>
            <a:off x="838200" y="2000856"/>
            <a:ext cx="7211272" cy="370472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  <a:defRPr lang="zh-CN" altLang="en-US" sz="160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19138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l"/>
            </a:pPr>
            <a:r>
              <a:rPr lang="zh-CN" altLang="en-US" sz="1400" b="1"/>
              <a:t>相对路径</a:t>
            </a:r>
            <a:r>
              <a:rPr lang="zh-CN" altLang="en-US" sz="1400"/>
              <a:t>：是指 从一个文件 到 另一个文件的位置</a:t>
            </a:r>
            <a:r>
              <a:rPr lang="en-US" altLang="zh-CN" sz="1400"/>
              <a:t>( </a:t>
            </a:r>
            <a:r>
              <a:rPr lang="zh-CN" altLang="en-US" sz="1400"/>
              <a:t>比如：</a:t>
            </a:r>
            <a:r>
              <a:rPr lang="en-US" altLang="zh-CN" sz="1400"/>
              <a:t>html</a:t>
            </a:r>
            <a:r>
              <a:rPr lang="zh-CN" altLang="en-US" sz="1400"/>
              <a:t>页面 到 图片的位置 </a:t>
            </a:r>
            <a:r>
              <a:rPr lang="en-US" altLang="zh-CN" sz="1400"/>
              <a:t>)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74F3AB3F-E343-4363-95BC-2540138AC59D}"/>
              </a:ext>
            </a:extLst>
          </p:cNvPr>
          <p:cNvGrpSpPr/>
          <p:nvPr/>
        </p:nvGrpSpPr>
        <p:grpSpPr>
          <a:xfrm>
            <a:off x="2904904" y="2752373"/>
            <a:ext cx="3862700" cy="2469928"/>
            <a:chOff x="2621376" y="3090446"/>
            <a:chExt cx="4383992" cy="2595979"/>
          </a:xfrm>
        </p:grpSpPr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0248B23B-60E2-4232-A5DE-4DFF8193D106}"/>
                </a:ext>
              </a:extLst>
            </p:cNvPr>
            <p:cNvSpPr/>
            <p:nvPr/>
          </p:nvSpPr>
          <p:spPr>
            <a:xfrm>
              <a:off x="2621376" y="3429000"/>
              <a:ext cx="4383992" cy="2257425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阿里巴巴普惠体" panose="00020600040101010101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="" xmlns:a16="http://schemas.microsoft.com/office/drawing/2014/main" id="{B9909D77-C954-4BD1-9E14-8D7DF183CBAA}"/>
                </a:ext>
              </a:extLst>
            </p:cNvPr>
            <p:cNvSpPr txBox="1"/>
            <p:nvPr/>
          </p:nvSpPr>
          <p:spPr>
            <a:xfrm>
              <a:off x="2865695" y="3750531"/>
              <a:ext cx="879848" cy="1002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>
                  <a:solidFill>
                    <a:srgbClr val="C00000"/>
                  </a:solidFill>
                  <a:ea typeface="阿里巴巴普惠体" panose="00020600040101010101"/>
                </a:rPr>
                <a:t>logo.png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>
                  <a:solidFill>
                    <a:srgbClr val="C00000"/>
                  </a:solidFill>
                  <a:ea typeface="阿里巴巴普惠体" panose="00020600040101010101"/>
                </a:rPr>
                <a:t>fun.jpg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>
                  <a:solidFill>
                    <a:srgbClr val="C00000"/>
                  </a:solidFill>
                  <a:ea typeface="阿里巴巴普惠体" panose="00020600040101010101"/>
                </a:rPr>
                <a:t>bear.jpg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.......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="" xmlns:a16="http://schemas.microsoft.com/office/drawing/2014/main" id="{0DCAF0B2-3C1F-4639-88B5-2807F2D816D2}"/>
                </a:ext>
              </a:extLst>
            </p:cNvPr>
            <p:cNvSpPr txBox="1"/>
            <p:nvPr/>
          </p:nvSpPr>
          <p:spPr>
            <a:xfrm>
              <a:off x="2801858" y="3090446"/>
              <a:ext cx="1243160" cy="355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文件夹</a:t>
              </a:r>
              <a:r>
                <a:rPr lang="en-US" altLang="zh-CN" sz="1600" b="1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A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6C0419A-F169-4414-ABBA-D4570AD2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68C7F4A-6DB7-408E-8102-194C675130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5752893" cy="517190"/>
          </a:xfrm>
        </p:spPr>
        <p:txBody>
          <a:bodyPr/>
          <a:lstStyle/>
          <a:p>
            <a:r>
              <a:rPr lang="en-US" altLang="zh-CN"/>
              <a:t>5.</a:t>
            </a:r>
            <a:r>
              <a:rPr lang="zh-CN" altLang="en-US"/>
              <a:t>图片标签与相对路径</a:t>
            </a:r>
            <a:r>
              <a:rPr lang="en-US" altLang="zh-CN"/>
              <a:t>(</a:t>
            </a:r>
            <a:r>
              <a:rPr lang="zh-CN" altLang="en-US"/>
              <a:t>重点</a:t>
            </a:r>
            <a:r>
              <a:rPr lang="en-US" altLang="zh-CN"/>
              <a:t>) - </a:t>
            </a:r>
            <a:r>
              <a:rPr lang="zh-CN" altLang="en-US"/>
              <a:t>相对路径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BEDACE38-8F31-451B-B4CA-84369F652EE6}"/>
              </a:ext>
            </a:extLst>
          </p:cNvPr>
          <p:cNvGrpSpPr/>
          <p:nvPr/>
        </p:nvGrpSpPr>
        <p:grpSpPr>
          <a:xfrm>
            <a:off x="4141838" y="3144732"/>
            <a:ext cx="2449255" cy="1866974"/>
            <a:chOff x="7669547" y="1385673"/>
            <a:chExt cx="2594638" cy="1962254"/>
          </a:xfrm>
        </p:grpSpPr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DE81DE1-E4E6-46FE-9D49-75DDBF5A20D9}"/>
                </a:ext>
              </a:extLst>
            </p:cNvPr>
            <p:cNvSpPr/>
            <p:nvPr/>
          </p:nvSpPr>
          <p:spPr>
            <a:xfrm>
              <a:off x="7711840" y="1724227"/>
              <a:ext cx="2552345" cy="16237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="" xmlns:a16="http://schemas.microsoft.com/office/drawing/2014/main" id="{504E3574-567E-410D-848B-3D42E3C81F9E}"/>
                </a:ext>
              </a:extLst>
            </p:cNvPr>
            <p:cNvSpPr txBox="1"/>
            <p:nvPr/>
          </p:nvSpPr>
          <p:spPr>
            <a:xfrm>
              <a:off x="7826515" y="2052245"/>
              <a:ext cx="1045045" cy="1002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>
                  <a:solidFill>
                    <a:srgbClr val="00B050"/>
                  </a:solidFill>
                  <a:ea typeface="阿里巴巴普惠体" panose="00020600040101010101"/>
                </a:rPr>
                <a:t>index.html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>
                  <a:solidFill>
                    <a:srgbClr val="00B050"/>
                  </a:solidFill>
                  <a:ea typeface="阿里巴巴普惠体" panose="00020600040101010101"/>
                </a:rPr>
                <a:t>list.html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>
                  <a:solidFill>
                    <a:srgbClr val="C00000"/>
                  </a:solidFill>
                  <a:ea typeface="阿里巴巴普惠体" panose="00020600040101010101"/>
                </a:rPr>
                <a:t>dog.jpg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.......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30B7A939-AA74-4AD7-97E2-30822CB9E11D}"/>
                </a:ext>
              </a:extLst>
            </p:cNvPr>
            <p:cNvSpPr txBox="1"/>
            <p:nvPr/>
          </p:nvSpPr>
          <p:spPr>
            <a:xfrm>
              <a:off x="7669547" y="1385673"/>
              <a:ext cx="1179257" cy="355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文件夹</a:t>
              </a:r>
              <a:r>
                <a:rPr lang="en-US" altLang="zh-CN" sz="1600" b="1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B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16D631DA-2C8A-41CE-893E-4EC030F7D443}"/>
              </a:ext>
            </a:extLst>
          </p:cNvPr>
          <p:cNvGrpSpPr/>
          <p:nvPr/>
        </p:nvGrpSpPr>
        <p:grpSpPr>
          <a:xfrm>
            <a:off x="5384750" y="3623742"/>
            <a:ext cx="1353161" cy="1260520"/>
            <a:chOff x="5911189" y="4046428"/>
            <a:chExt cx="1297111" cy="1324849"/>
          </a:xfrm>
        </p:grpSpPr>
        <p:grpSp>
          <p:nvGrpSpPr>
            <p:cNvPr id="15" name="组合 14">
              <a:extLst>
                <a:ext uri="{FF2B5EF4-FFF2-40B4-BE49-F238E27FC236}">
                  <a16:creationId xmlns="" xmlns:a16="http://schemas.microsoft.com/office/drawing/2014/main" id="{C636287E-494D-4066-B7DE-1711723662A2}"/>
                </a:ext>
              </a:extLst>
            </p:cNvPr>
            <p:cNvGrpSpPr/>
            <p:nvPr/>
          </p:nvGrpSpPr>
          <p:grpSpPr>
            <a:xfrm>
              <a:off x="5987741" y="4342839"/>
              <a:ext cx="964175" cy="1028438"/>
              <a:chOff x="5936467" y="4113965"/>
              <a:chExt cx="964175" cy="1028438"/>
            </a:xfrm>
          </p:grpSpPr>
          <p:sp>
            <p:nvSpPr>
              <p:cNvPr id="13" name="矩形 12">
                <a:extLst>
                  <a:ext uri="{FF2B5EF4-FFF2-40B4-BE49-F238E27FC236}">
                    <a16:creationId xmlns="" xmlns:a16="http://schemas.microsoft.com/office/drawing/2014/main" id="{D9BF8DAE-8AB3-4AD7-8CD0-78F794FD5EE3}"/>
                  </a:ext>
                </a:extLst>
              </p:cNvPr>
              <p:cNvSpPr/>
              <p:nvPr/>
            </p:nvSpPr>
            <p:spPr>
              <a:xfrm>
                <a:off x="5936467" y="4113965"/>
                <a:ext cx="964175" cy="965473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="" xmlns:a16="http://schemas.microsoft.com/office/drawing/2014/main" id="{1FFAE6B9-8B1F-4B19-B9FA-63E47913682A}"/>
                  </a:ext>
                </a:extLst>
              </p:cNvPr>
              <p:cNvSpPr txBox="1"/>
              <p:nvPr/>
            </p:nvSpPr>
            <p:spPr>
              <a:xfrm>
                <a:off x="6009435" y="4139605"/>
                <a:ext cx="879848" cy="1002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b="1">
                    <a:solidFill>
                      <a:srgbClr val="C00000"/>
                    </a:solidFill>
                    <a:ea typeface="阿里巴巴普惠体" panose="00020600040101010101"/>
                  </a:rPr>
                  <a:t>logo.png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b="1">
                    <a:solidFill>
                      <a:srgbClr val="C00000"/>
                    </a:solidFill>
                    <a:ea typeface="阿里巴巴普惠体" panose="00020600040101010101"/>
                  </a:rPr>
                  <a:t>fun.jpg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b="1">
                    <a:solidFill>
                      <a:srgbClr val="C00000"/>
                    </a:solidFill>
                    <a:ea typeface="阿里巴巴普惠体" panose="00020600040101010101"/>
                  </a:rPr>
                  <a:t>bear.jpg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阿里巴巴普惠体" panose="00020600040101010101"/>
                  </a:rPr>
                  <a:t>.......</a:t>
                </a: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="" xmlns:a16="http://schemas.microsoft.com/office/drawing/2014/main" id="{2757672C-1FB8-4366-AF1A-BCBDF273AE64}"/>
                </a:ext>
              </a:extLst>
            </p:cNvPr>
            <p:cNvSpPr txBox="1"/>
            <p:nvPr/>
          </p:nvSpPr>
          <p:spPr>
            <a:xfrm>
              <a:off x="5911189" y="4046428"/>
              <a:ext cx="12971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文件夹 </a:t>
              </a:r>
              <a:r>
                <a:rPr lang="en-US" altLang="zh-CN" sz="1400" b="1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imgs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519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6C0419A-F169-4414-ABBA-D4570AD2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68C7F4A-6DB7-408E-8102-194C675130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7211272" cy="517190"/>
          </a:xfrm>
        </p:spPr>
        <p:txBody>
          <a:bodyPr/>
          <a:lstStyle/>
          <a:p>
            <a:r>
              <a:rPr lang="en-US" altLang="zh-CN"/>
              <a:t>5.</a:t>
            </a:r>
            <a:r>
              <a:rPr lang="zh-CN" altLang="en-US"/>
              <a:t>图片标签与相对路径</a:t>
            </a:r>
            <a:r>
              <a:rPr lang="en-US" altLang="zh-CN"/>
              <a:t>(</a:t>
            </a:r>
            <a:r>
              <a:rPr lang="zh-CN" altLang="en-US"/>
              <a:t>重点</a:t>
            </a:r>
            <a:r>
              <a:rPr lang="en-US" altLang="zh-CN"/>
              <a:t>) - </a:t>
            </a:r>
            <a:r>
              <a:rPr lang="zh-CN" altLang="en-US"/>
              <a:t>相对路径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="" xmlns:a16="http://schemas.microsoft.com/office/drawing/2014/main" id="{B09E9366-9FAD-4598-AF90-11A512FC5CB9}"/>
              </a:ext>
            </a:extLst>
          </p:cNvPr>
          <p:cNvSpPr txBox="1">
            <a:spLocks/>
          </p:cNvSpPr>
          <p:nvPr/>
        </p:nvSpPr>
        <p:spPr>
          <a:xfrm>
            <a:off x="838201" y="1999332"/>
            <a:ext cx="7211272" cy="109386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  <a:defRPr lang="zh-CN" altLang="en-US" sz="160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19138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l"/>
            </a:pPr>
            <a:r>
              <a:rPr lang="zh-CN" altLang="en-US" sz="1400" b="1"/>
              <a:t>相对路径</a:t>
            </a:r>
            <a:r>
              <a:rPr lang="zh-CN" altLang="en-US" sz="1400"/>
              <a:t>：是指 从一个文件 到 另一个文件的位置</a:t>
            </a:r>
            <a:r>
              <a:rPr lang="en-US" altLang="zh-CN" sz="1400"/>
              <a:t>( </a:t>
            </a:r>
            <a:r>
              <a:rPr lang="zh-CN" altLang="en-US" sz="1400"/>
              <a:t>比如：</a:t>
            </a:r>
            <a:r>
              <a:rPr lang="en-US" altLang="zh-CN" sz="1400"/>
              <a:t>html</a:t>
            </a:r>
            <a:r>
              <a:rPr lang="zh-CN" altLang="en-US" sz="1400"/>
              <a:t>页面 到 图片的位置 </a:t>
            </a:r>
            <a:r>
              <a:rPr lang="en-US" altLang="zh-CN" sz="1400"/>
              <a:t>)</a:t>
            </a:r>
          </a:p>
        </p:txBody>
      </p:sp>
      <p:sp>
        <p:nvSpPr>
          <p:cNvPr id="25" name="文本占位符 3">
            <a:extLst>
              <a:ext uri="{FF2B5EF4-FFF2-40B4-BE49-F238E27FC236}">
                <a16:creationId xmlns="" xmlns:a16="http://schemas.microsoft.com/office/drawing/2014/main" id="{F0B0752B-856B-4784-9C81-7B8FC9896C64}"/>
              </a:ext>
            </a:extLst>
          </p:cNvPr>
          <p:cNvSpPr txBox="1">
            <a:spLocks/>
          </p:cNvSpPr>
          <p:nvPr/>
        </p:nvSpPr>
        <p:spPr>
          <a:xfrm>
            <a:off x="827478" y="2510045"/>
            <a:ext cx="4855475" cy="40431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  <a:defRPr lang="zh-CN" altLang="en-US" sz="160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19138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tabLst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l"/>
            </a:pPr>
            <a:r>
              <a:rPr lang="zh-CN" altLang="en-US" sz="1400" b="1"/>
              <a:t>三种相对路径：</a:t>
            </a:r>
            <a:r>
              <a:rPr lang="zh-CN" altLang="en-US" sz="1400">
                <a:solidFill>
                  <a:srgbClr val="C00000"/>
                </a:solidFill>
              </a:rPr>
              <a:t>（图片相对于 </a:t>
            </a:r>
            <a:r>
              <a:rPr lang="en-US" altLang="zh-CN" sz="1400">
                <a:solidFill>
                  <a:srgbClr val="C00000"/>
                </a:solidFill>
              </a:rPr>
              <a:t>html</a:t>
            </a:r>
            <a:r>
              <a:rPr lang="zh-CN" altLang="en-US" sz="1400">
                <a:solidFill>
                  <a:srgbClr val="C00000"/>
                </a:solidFill>
              </a:rPr>
              <a:t>页面 的位置）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94571B99-89D8-4D41-AA80-90EB72041457}"/>
              </a:ext>
            </a:extLst>
          </p:cNvPr>
          <p:cNvGrpSpPr/>
          <p:nvPr/>
        </p:nvGrpSpPr>
        <p:grpSpPr>
          <a:xfrm>
            <a:off x="8129626" y="1858229"/>
            <a:ext cx="3862700" cy="2469928"/>
            <a:chOff x="8028026" y="1868617"/>
            <a:chExt cx="3862700" cy="2469928"/>
          </a:xfrm>
        </p:grpSpPr>
        <p:grpSp>
          <p:nvGrpSpPr>
            <p:cNvPr id="27" name="组合 26">
              <a:extLst>
                <a:ext uri="{FF2B5EF4-FFF2-40B4-BE49-F238E27FC236}">
                  <a16:creationId xmlns="" xmlns:a16="http://schemas.microsoft.com/office/drawing/2014/main" id="{F3848EBC-087C-416B-94BC-9531F5649DF5}"/>
                </a:ext>
              </a:extLst>
            </p:cNvPr>
            <p:cNvGrpSpPr/>
            <p:nvPr/>
          </p:nvGrpSpPr>
          <p:grpSpPr>
            <a:xfrm>
              <a:off x="8028026" y="1868617"/>
              <a:ext cx="3862700" cy="2469928"/>
              <a:chOff x="2621376" y="3090446"/>
              <a:chExt cx="4383992" cy="2595979"/>
            </a:xfrm>
          </p:grpSpPr>
          <p:sp>
            <p:nvSpPr>
              <p:cNvPr id="28" name="矩形 27">
                <a:extLst>
                  <a:ext uri="{FF2B5EF4-FFF2-40B4-BE49-F238E27FC236}">
                    <a16:creationId xmlns="" xmlns:a16="http://schemas.microsoft.com/office/drawing/2014/main" id="{6D3A0FD2-3FBD-433C-A78B-594484A2EE71}"/>
                  </a:ext>
                </a:extLst>
              </p:cNvPr>
              <p:cNvSpPr/>
              <p:nvPr/>
            </p:nvSpPr>
            <p:spPr>
              <a:xfrm>
                <a:off x="2621376" y="3429000"/>
                <a:ext cx="4383992" cy="2257425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阿里巴巴普惠体" panose="00020600040101010101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="" xmlns:a16="http://schemas.microsoft.com/office/drawing/2014/main" id="{72870A52-DE02-4DE1-B4A6-22511FCA1F29}"/>
                  </a:ext>
                </a:extLst>
              </p:cNvPr>
              <p:cNvSpPr txBox="1"/>
              <p:nvPr/>
            </p:nvSpPr>
            <p:spPr>
              <a:xfrm>
                <a:off x="2865695" y="3750531"/>
                <a:ext cx="879848" cy="1002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b="1">
                    <a:solidFill>
                      <a:srgbClr val="C00000"/>
                    </a:solidFill>
                    <a:ea typeface="阿里巴巴普惠体" panose="00020600040101010101"/>
                  </a:rPr>
                  <a:t>logo.png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b="1">
                    <a:solidFill>
                      <a:srgbClr val="C00000"/>
                    </a:solidFill>
                    <a:ea typeface="阿里巴巴普惠体" panose="00020600040101010101"/>
                  </a:rPr>
                  <a:t>fun.jpg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b="1">
                    <a:solidFill>
                      <a:srgbClr val="C00000"/>
                    </a:solidFill>
                    <a:ea typeface="阿里巴巴普惠体" panose="00020600040101010101"/>
                  </a:rPr>
                  <a:t>bear.jpg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阿里巴巴普惠体" panose="00020600040101010101"/>
                  </a:rPr>
                  <a:t>.......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="" xmlns:a16="http://schemas.microsoft.com/office/drawing/2014/main" id="{0E2C8263-6DBD-4DC2-AEF3-D0F2B8435078}"/>
                  </a:ext>
                </a:extLst>
              </p:cNvPr>
              <p:cNvSpPr txBox="1"/>
              <p:nvPr/>
            </p:nvSpPr>
            <p:spPr>
              <a:xfrm>
                <a:off x="2801858" y="3090446"/>
                <a:ext cx="1243160" cy="35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阿里巴巴普惠体" panose="00020600040101010101"/>
                  </a:rPr>
                  <a:t>文件夹</a:t>
                </a:r>
                <a:r>
                  <a:rPr lang="en-US" altLang="zh-CN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阿里巴巴普惠体" panose="00020600040101010101"/>
                  </a:rPr>
                  <a:t>A</a:t>
                </a:r>
                <a:endPara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="" xmlns:a16="http://schemas.microsoft.com/office/drawing/2014/main" id="{BCED7475-0493-4E6A-BF95-DA4FC42CD4C3}"/>
                </a:ext>
              </a:extLst>
            </p:cNvPr>
            <p:cNvGrpSpPr/>
            <p:nvPr/>
          </p:nvGrpSpPr>
          <p:grpSpPr>
            <a:xfrm>
              <a:off x="9264960" y="2260976"/>
              <a:ext cx="2449255" cy="1866974"/>
              <a:chOff x="7669547" y="1385673"/>
              <a:chExt cx="2594638" cy="1962254"/>
            </a:xfrm>
          </p:grpSpPr>
          <p:sp>
            <p:nvSpPr>
              <p:cNvPr id="32" name="矩形 31">
                <a:extLst>
                  <a:ext uri="{FF2B5EF4-FFF2-40B4-BE49-F238E27FC236}">
                    <a16:creationId xmlns="" xmlns:a16="http://schemas.microsoft.com/office/drawing/2014/main" id="{59078AFC-A2C7-4CA8-BCC8-B685C24CE663}"/>
                  </a:ext>
                </a:extLst>
              </p:cNvPr>
              <p:cNvSpPr/>
              <p:nvPr/>
            </p:nvSpPr>
            <p:spPr>
              <a:xfrm>
                <a:off x="7711840" y="1724227"/>
                <a:ext cx="2552345" cy="1623700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="" xmlns:a16="http://schemas.microsoft.com/office/drawing/2014/main" id="{906566AE-1E0A-4728-AE57-B8B4075924E8}"/>
                  </a:ext>
                </a:extLst>
              </p:cNvPr>
              <p:cNvSpPr txBox="1"/>
              <p:nvPr/>
            </p:nvSpPr>
            <p:spPr>
              <a:xfrm>
                <a:off x="7826515" y="2052245"/>
                <a:ext cx="1045045" cy="1002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b="1">
                    <a:solidFill>
                      <a:srgbClr val="00B050"/>
                    </a:solidFill>
                    <a:ea typeface="阿里巴巴普惠体" panose="00020600040101010101"/>
                  </a:rPr>
                  <a:t>index.html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b="1">
                    <a:solidFill>
                      <a:srgbClr val="00B050"/>
                    </a:solidFill>
                    <a:ea typeface="阿里巴巴普惠体" panose="00020600040101010101"/>
                  </a:rPr>
                  <a:t>list.html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 b="1">
                    <a:solidFill>
                      <a:srgbClr val="C00000"/>
                    </a:solidFill>
                    <a:ea typeface="阿里巴巴普惠体" panose="00020600040101010101"/>
                  </a:rPr>
                  <a:t>dog.jpg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阿里巴巴普惠体" panose="00020600040101010101"/>
                  </a:rPr>
                  <a:t>.......</a:t>
                </a: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="" xmlns:a16="http://schemas.microsoft.com/office/drawing/2014/main" id="{21E1C532-BA8D-4AC2-AAB3-AEDA3E019835}"/>
                  </a:ext>
                </a:extLst>
              </p:cNvPr>
              <p:cNvSpPr txBox="1"/>
              <p:nvPr/>
            </p:nvSpPr>
            <p:spPr>
              <a:xfrm>
                <a:off x="7669547" y="1385673"/>
                <a:ext cx="1179257" cy="35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阿里巴巴普惠体" panose="00020600040101010101"/>
                  </a:rPr>
                  <a:t>文件夹</a:t>
                </a:r>
                <a:r>
                  <a:rPr lang="en-US" altLang="zh-CN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阿里巴巴普惠体" panose="00020600040101010101"/>
                  </a:rPr>
                  <a:t>B</a:t>
                </a:r>
                <a:endPara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="" xmlns:a16="http://schemas.microsoft.com/office/drawing/2014/main" id="{91D75167-E094-49D6-87FC-1917060209AA}"/>
                </a:ext>
              </a:extLst>
            </p:cNvPr>
            <p:cNvGrpSpPr/>
            <p:nvPr/>
          </p:nvGrpSpPr>
          <p:grpSpPr>
            <a:xfrm>
              <a:off x="10507872" y="2739986"/>
              <a:ext cx="1353161" cy="1260520"/>
              <a:chOff x="5911189" y="4046428"/>
              <a:chExt cx="1297111" cy="1324849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="" xmlns:a16="http://schemas.microsoft.com/office/drawing/2014/main" id="{CB9B3735-9A28-4A7D-97D1-BF57C51EA329}"/>
                  </a:ext>
                </a:extLst>
              </p:cNvPr>
              <p:cNvGrpSpPr/>
              <p:nvPr/>
            </p:nvGrpSpPr>
            <p:grpSpPr>
              <a:xfrm>
                <a:off x="5987741" y="4342839"/>
                <a:ext cx="964175" cy="1028438"/>
                <a:chOff x="5936467" y="4113965"/>
                <a:chExt cx="964175" cy="1028438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="" xmlns:a16="http://schemas.microsoft.com/office/drawing/2014/main" id="{EA9C0829-599C-42A7-9819-3B7A736593A8}"/>
                    </a:ext>
                  </a:extLst>
                </p:cNvPr>
                <p:cNvSpPr/>
                <p:nvPr/>
              </p:nvSpPr>
              <p:spPr>
                <a:xfrm>
                  <a:off x="5936467" y="4113965"/>
                  <a:ext cx="964175" cy="965473"/>
                </a:xfrm>
                <a:prstGeom prst="rect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文本框 38">
                  <a:extLst>
                    <a:ext uri="{FF2B5EF4-FFF2-40B4-BE49-F238E27FC236}">
                      <a16:creationId xmlns="" xmlns:a16="http://schemas.microsoft.com/office/drawing/2014/main" id="{A67E68F2-14EE-430B-A7AD-CDDBB4B1DD25}"/>
                    </a:ext>
                  </a:extLst>
                </p:cNvPr>
                <p:cNvSpPr txBox="1"/>
                <p:nvPr/>
              </p:nvSpPr>
              <p:spPr>
                <a:xfrm>
                  <a:off x="6009435" y="4139605"/>
                  <a:ext cx="879848" cy="10027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b="1">
                      <a:solidFill>
                        <a:srgbClr val="C00000"/>
                      </a:solidFill>
                      <a:ea typeface="阿里巴巴普惠体" panose="00020600040101010101"/>
                    </a:rPr>
                    <a:t>logo.png</a:t>
                  </a:r>
                </a:p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b="1">
                      <a:solidFill>
                        <a:srgbClr val="C00000"/>
                      </a:solidFill>
                      <a:ea typeface="阿里巴巴普惠体" panose="00020600040101010101"/>
                    </a:rPr>
                    <a:t>fun.jpg</a:t>
                  </a:r>
                </a:p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 b="1">
                      <a:solidFill>
                        <a:srgbClr val="C00000"/>
                      </a:solidFill>
                      <a:ea typeface="阿里巴巴普惠体" panose="00020600040101010101"/>
                    </a:rPr>
                    <a:t>bear.jpg</a:t>
                  </a:r>
                </a:p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阿里巴巴普惠体" panose="00020600040101010101"/>
                    </a:rPr>
                    <a:t>.......</a:t>
                  </a:r>
                </a:p>
              </p:txBody>
            </p:sp>
          </p:grpSp>
          <p:sp>
            <p:nvSpPr>
              <p:cNvPr id="37" name="文本框 36">
                <a:extLst>
                  <a:ext uri="{FF2B5EF4-FFF2-40B4-BE49-F238E27FC236}">
                    <a16:creationId xmlns="" xmlns:a16="http://schemas.microsoft.com/office/drawing/2014/main" id="{7D7F6295-4098-475E-B7EC-9F3AC6BF7C5F}"/>
                  </a:ext>
                </a:extLst>
              </p:cNvPr>
              <p:cNvSpPr txBox="1"/>
              <p:nvPr/>
            </p:nvSpPr>
            <p:spPr>
              <a:xfrm>
                <a:off x="5911189" y="4046428"/>
                <a:ext cx="12971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阿里巴巴普惠体" panose="00020600040101010101"/>
                  </a:rPr>
                  <a:t>文件夹 </a:t>
                </a:r>
                <a:r>
                  <a:rPr lang="en-US" altLang="zh-CN"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阿里巴巴普惠体" panose="00020600040101010101"/>
                  </a:rPr>
                  <a:t>imgs</a:t>
                </a:r>
                <a:endPara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endParaRPr>
              </a:p>
            </p:txBody>
          </p:sp>
        </p:grpSp>
      </p:grp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C853FAB2-5212-46E9-AA81-ACEBF4F89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22" y="3186700"/>
            <a:ext cx="6812870" cy="14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3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目标：熟练掌握 常用标签，能使用常用标签完成 简历页面制作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标题标签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注释标签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段落与换行标签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列表标签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图片标签与相对路径</a:t>
            </a:r>
            <a:r>
              <a:rPr lang="en-US" altLang="zh-CN">
                <a:ea typeface="阿里巴巴普惠体" panose="00020600040101010101"/>
              </a:rPr>
              <a:t>(</a:t>
            </a:r>
            <a:r>
              <a:rPr lang="zh-CN" altLang="en-US">
                <a:ea typeface="阿里巴巴普惠体" panose="00020600040101010101"/>
              </a:rPr>
              <a:t>重点</a:t>
            </a:r>
            <a:r>
              <a:rPr lang="en-US" altLang="zh-CN">
                <a:ea typeface="阿里巴巴普惠体" panose="00020600040101010101"/>
              </a:rPr>
              <a:t>)</a:t>
            </a:r>
          </a:p>
          <a:p>
            <a:r>
              <a:rPr lang="zh-CN" altLang="en-US" b="1">
                <a:solidFill>
                  <a:srgbClr val="C00000"/>
                </a:solidFill>
                <a:ea typeface="阿里巴巴普惠体" panose="00020600040101010101"/>
              </a:rPr>
              <a:t>音频与视频标签</a:t>
            </a:r>
            <a:endParaRPr lang="en-US" altLang="zh-CN" b="1">
              <a:solidFill>
                <a:srgbClr val="C00000"/>
              </a:solidFill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超链接标签</a:t>
            </a:r>
            <a:endParaRPr lang="en-US" altLang="zh-CN"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055286665"/>
      </p:ext>
    </p:extLst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6.</a:t>
            </a:r>
            <a:r>
              <a:rPr lang="zh-CN" altLang="en-US"/>
              <a:t>音频与视频标签 </a:t>
            </a:r>
            <a:r>
              <a:rPr lang="en-US" altLang="zh-CN"/>
              <a:t>- </a:t>
            </a:r>
            <a:r>
              <a:rPr lang="zh-CN" altLang="en-US"/>
              <a:t>音频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="" xmlns:a16="http://schemas.microsoft.com/office/drawing/2014/main" id="{DD9E8727-2A8A-4A42-99A1-B009017340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3955473" cy="8112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场景：在网页中插入 </a:t>
            </a:r>
            <a:r>
              <a:rPr lang="zh-CN" altLang="en-US">
                <a:solidFill>
                  <a:srgbClr val="C00000"/>
                </a:solidFill>
              </a:rPr>
              <a:t>音频文件播放</a:t>
            </a:r>
            <a:endParaRPr lang="en-US" altLang="zh-CN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语法：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85F84291-2D5A-4654-922E-4D1FDF4D9AFC}"/>
              </a:ext>
            </a:extLst>
          </p:cNvPr>
          <p:cNvGrpSpPr/>
          <p:nvPr/>
        </p:nvGrpSpPr>
        <p:grpSpPr>
          <a:xfrm>
            <a:off x="1314950" y="2933055"/>
            <a:ext cx="6665268" cy="697793"/>
            <a:chOff x="1314950" y="2933055"/>
            <a:chExt cx="6665268" cy="697793"/>
          </a:xfrm>
        </p:grpSpPr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0F24DD0F-4FD0-408D-A386-1BD049728635}"/>
                </a:ext>
              </a:extLst>
            </p:cNvPr>
            <p:cNvSpPr/>
            <p:nvPr/>
          </p:nvSpPr>
          <p:spPr>
            <a:xfrm>
              <a:off x="1314950" y="2933055"/>
              <a:ext cx="6665268" cy="697793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ea typeface="阿里巴巴普惠体" panose="00020600040101010101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2887A3E1-CC18-4D7D-83C2-010BFDB4BAF8}"/>
                </a:ext>
              </a:extLst>
            </p:cNvPr>
            <p:cNvSpPr/>
            <p:nvPr/>
          </p:nvSpPr>
          <p:spPr>
            <a:xfrm>
              <a:off x="1314950" y="2975919"/>
              <a:ext cx="53259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&lt;!--</a:t>
              </a:r>
              <a:r>
                <a:rPr lang="zh-CN" altLang="en-US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音频标签</a:t>
              </a:r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1:</a:t>
              </a:r>
              <a:r>
                <a:rPr lang="zh-CN" altLang="en-US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基础语法</a:t>
              </a:r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--&gt;</a:t>
              </a:r>
              <a:endParaRPr lang="zh-CN" altLang="en-US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audio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src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"./media/song.mp3"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controls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audio&gt;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AC4ACC18-EFE4-4E1E-9F9C-8D1DF0E6F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316" y="1876291"/>
            <a:ext cx="3571429" cy="742857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F09F7897-0F4A-498B-8BEB-C46FDFB29905}"/>
              </a:ext>
            </a:extLst>
          </p:cNvPr>
          <p:cNvGrpSpPr/>
          <p:nvPr/>
        </p:nvGrpSpPr>
        <p:grpSpPr>
          <a:xfrm>
            <a:off x="5366327" y="2908977"/>
            <a:ext cx="1750266" cy="338554"/>
            <a:chOff x="4997647" y="2844368"/>
            <a:chExt cx="1750266" cy="338554"/>
          </a:xfrm>
        </p:grpSpPr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1E0B92AE-B7B6-4C57-9A03-3CAED271CF7C}"/>
                </a:ext>
              </a:extLst>
            </p:cNvPr>
            <p:cNvSpPr txBox="1"/>
            <p:nvPr/>
          </p:nvSpPr>
          <p:spPr>
            <a:xfrm>
              <a:off x="5126956" y="2844368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显示控件和按钮</a:t>
              </a:r>
              <a:endParaRPr lang="zh-CN" altLang="en-US" sz="16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="" xmlns:a16="http://schemas.microsoft.com/office/drawing/2014/main" id="{8A0903CB-B551-47A2-90D5-D966AF21CC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7647" y="3038809"/>
              <a:ext cx="129309" cy="1211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文本占位符 23">
            <a:extLst>
              <a:ext uri="{FF2B5EF4-FFF2-40B4-BE49-F238E27FC236}">
                <a16:creationId xmlns="" xmlns:a16="http://schemas.microsoft.com/office/drawing/2014/main" id="{F86590E5-AA33-403B-9418-53D8AFB7C6B9}"/>
              </a:ext>
            </a:extLst>
          </p:cNvPr>
          <p:cNvSpPr txBox="1">
            <a:spLocks/>
          </p:cNvSpPr>
          <p:nvPr/>
        </p:nvSpPr>
        <p:spPr>
          <a:xfrm>
            <a:off x="838200" y="3729017"/>
            <a:ext cx="1840345" cy="43775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属性：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ADCA4A8F-FA81-4DE0-AC38-5FD6B03BE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949" y="4264939"/>
            <a:ext cx="6665267" cy="2233209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54F29F3C-8A8E-4EB3-B5EF-03AE92D6EC52}"/>
              </a:ext>
            </a:extLst>
          </p:cNvPr>
          <p:cNvGrpSpPr/>
          <p:nvPr/>
        </p:nvGrpSpPr>
        <p:grpSpPr>
          <a:xfrm>
            <a:off x="7127875" y="5841504"/>
            <a:ext cx="3611418" cy="338554"/>
            <a:chOff x="4460592" y="3583258"/>
            <a:chExt cx="3611418" cy="338554"/>
          </a:xfrm>
        </p:grpSpPr>
        <p:sp>
          <p:nvSpPr>
            <p:cNvPr id="20" name="文本框 19">
              <a:extLst>
                <a:ext uri="{FF2B5EF4-FFF2-40B4-BE49-F238E27FC236}">
                  <a16:creationId xmlns="" xmlns:a16="http://schemas.microsoft.com/office/drawing/2014/main" id="{8CAC6E62-E559-4E28-95AA-2E99A5B8FD2E}"/>
                </a:ext>
              </a:extLst>
            </p:cNvPr>
            <p:cNvSpPr txBox="1"/>
            <p:nvPr/>
          </p:nvSpPr>
          <p:spPr>
            <a:xfrm>
              <a:off x="4773438" y="3583258"/>
              <a:ext cx="32985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如果用了 </a:t>
              </a:r>
              <a:r>
                <a:rPr lang="en-US" altLang="zh-CN" sz="1600">
                  <a:solidFill>
                    <a:srgbClr val="C00000"/>
                  </a:solidFill>
                  <a:ea typeface="阿里巴巴普惠体" panose="00020600040101010101"/>
                </a:rPr>
                <a:t>autoplay 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，则忽略该属性</a:t>
              </a:r>
              <a:endParaRPr lang="zh-CN" altLang="en-US" sz="16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="" xmlns:a16="http://schemas.microsoft.com/office/drawing/2014/main" id="{D6B52A5D-D4AF-404F-815D-5DF351C0A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0592" y="3725400"/>
              <a:ext cx="37792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0847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6.</a:t>
            </a:r>
            <a:r>
              <a:rPr lang="zh-CN" altLang="en-US"/>
              <a:t>音频与视频标签 </a:t>
            </a:r>
            <a:r>
              <a:rPr lang="en-US" altLang="zh-CN"/>
              <a:t>- </a:t>
            </a:r>
            <a:r>
              <a:rPr lang="zh-CN" altLang="en-US"/>
              <a:t>音频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="" xmlns:a16="http://schemas.microsoft.com/office/drawing/2014/main" id="{DD9E8727-2A8A-4A42-99A1-B009017340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6456218" cy="8112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场景：在网页中插入 </a:t>
            </a:r>
            <a:r>
              <a:rPr lang="zh-CN" altLang="en-US">
                <a:solidFill>
                  <a:srgbClr val="C00000"/>
                </a:solidFill>
              </a:rPr>
              <a:t>音频文件播放</a:t>
            </a:r>
            <a:endParaRPr lang="en-US" altLang="zh-CN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语法：</a:t>
            </a:r>
          </a:p>
        </p:txBody>
      </p:sp>
      <p:sp>
        <p:nvSpPr>
          <p:cNvPr id="18" name="文本占位符 23">
            <a:extLst>
              <a:ext uri="{FF2B5EF4-FFF2-40B4-BE49-F238E27FC236}">
                <a16:creationId xmlns="" xmlns:a16="http://schemas.microsoft.com/office/drawing/2014/main" id="{FC810A25-4CC4-4DFA-A7DE-3427D92E94B8}"/>
              </a:ext>
            </a:extLst>
          </p:cNvPr>
          <p:cNvSpPr txBox="1">
            <a:spLocks/>
          </p:cNvSpPr>
          <p:nvPr/>
        </p:nvSpPr>
        <p:spPr>
          <a:xfrm>
            <a:off x="838200" y="5147552"/>
            <a:ext cx="8771021" cy="138499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  <a:sym typeface="+mn-ea"/>
              </a:rPr>
              <a:t>注意：</a:t>
            </a:r>
            <a:endParaRPr lang="en-US" altLang="zh-CN">
              <a:ea typeface="阿里巴巴普惠体" panose="00020600040101010101"/>
              <a:sym typeface="+mn-ea"/>
            </a:endParaRPr>
          </a:p>
          <a:p>
            <a:pPr lvl="1">
              <a:buFontTx/>
              <a:buChar char="-"/>
            </a:pPr>
            <a:r>
              <a:rPr lang="zh-CN" altLang="en-US">
                <a:ea typeface="阿里巴巴普惠体" panose="00020600040101010101"/>
                <a:sym typeface="+mn-ea"/>
              </a:rPr>
              <a:t>大部分情况下：使用 基础语法 即可</a:t>
            </a:r>
            <a:endParaRPr lang="en-US" altLang="zh-CN">
              <a:ea typeface="阿里巴巴普惠体" panose="00020600040101010101"/>
              <a:sym typeface="+mn-ea"/>
            </a:endParaRPr>
          </a:p>
          <a:p>
            <a:pPr lvl="1">
              <a:buFontTx/>
              <a:buChar char="-"/>
            </a:pPr>
            <a:r>
              <a:rPr lang="zh-CN" altLang="en-US">
                <a:ea typeface="阿里巴巴普惠体" panose="00020600040101010101"/>
                <a:sym typeface="+mn-ea"/>
              </a:rPr>
              <a:t>极少数情况下：需要兼容语法，主要是因为 有些浏览器对音频格式的支持不一样</a:t>
            </a:r>
            <a:endParaRPr lang="en-US" altLang="zh-CN">
              <a:ea typeface="阿里巴巴普惠体" panose="00020600040101010101"/>
              <a:sym typeface="+mn-ea"/>
            </a:endParaRP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  <a:sym typeface="+mn-ea"/>
              </a:rPr>
              <a:t>                              老式浏览器 不支持 </a:t>
            </a:r>
            <a:r>
              <a:rPr lang="en-US" altLang="zh-CN">
                <a:ea typeface="阿里巴巴普惠体" panose="00020600040101010101"/>
                <a:sym typeface="+mn-ea"/>
              </a:rPr>
              <a:t>audio </a:t>
            </a:r>
            <a:r>
              <a:rPr lang="zh-CN" altLang="en-US">
                <a:ea typeface="阿里巴巴普惠体" panose="00020600040101010101"/>
                <a:sym typeface="+mn-ea"/>
              </a:rPr>
              <a:t>标签，就会显示 提示文字</a:t>
            </a:r>
            <a:endParaRPr lang="en-US" altLang="zh-CN">
              <a:ea typeface="阿里巴巴普惠体" panose="00020600040101010101"/>
              <a:sym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85F84291-2D5A-4654-922E-4D1FDF4D9AFC}"/>
              </a:ext>
            </a:extLst>
          </p:cNvPr>
          <p:cNvGrpSpPr/>
          <p:nvPr/>
        </p:nvGrpSpPr>
        <p:grpSpPr>
          <a:xfrm>
            <a:off x="1314950" y="2933055"/>
            <a:ext cx="6665268" cy="2082788"/>
            <a:chOff x="1314950" y="2933055"/>
            <a:chExt cx="6665268" cy="2082788"/>
          </a:xfrm>
        </p:grpSpPr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0F24DD0F-4FD0-408D-A386-1BD049728635}"/>
                </a:ext>
              </a:extLst>
            </p:cNvPr>
            <p:cNvSpPr/>
            <p:nvPr/>
          </p:nvSpPr>
          <p:spPr>
            <a:xfrm>
              <a:off x="1314950" y="2933055"/>
              <a:ext cx="6665268" cy="2082788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ea typeface="阿里巴巴普惠体" panose="00020600040101010101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2887A3E1-CC18-4D7D-83C2-010BFDB4BAF8}"/>
                </a:ext>
              </a:extLst>
            </p:cNvPr>
            <p:cNvSpPr/>
            <p:nvPr/>
          </p:nvSpPr>
          <p:spPr>
            <a:xfrm>
              <a:off x="1314950" y="2975919"/>
              <a:ext cx="607414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&lt;!--</a:t>
              </a:r>
              <a:r>
                <a:rPr lang="zh-CN" altLang="en-US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音频标签</a:t>
              </a:r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1:</a:t>
              </a:r>
              <a:r>
                <a:rPr lang="zh-CN" altLang="en-US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基础语法</a:t>
              </a:r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--&gt;</a:t>
              </a:r>
              <a:endParaRPr lang="zh-CN" altLang="en-US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audio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src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"./media/song.mp3"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controls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audio&gt;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0063A5-6A4C-49B6-8993-74628BD54745}"/>
              </a:ext>
            </a:extLst>
          </p:cNvPr>
          <p:cNvSpPr/>
          <p:nvPr/>
        </p:nvSpPr>
        <p:spPr>
          <a:xfrm>
            <a:off x="1314950" y="3630848"/>
            <a:ext cx="51274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8BC34A"/>
                </a:solidFill>
                <a:latin typeface="Fira Code,Consolas,  Courier New"/>
              </a:rPr>
              <a:t>&lt;!--</a:t>
            </a:r>
            <a:r>
              <a:rPr lang="zh-CN" altLang="en-US" sz="1400">
                <a:solidFill>
                  <a:srgbClr val="8BC34A"/>
                </a:solidFill>
                <a:latin typeface="Fira Code,Consolas,  Courier New"/>
                <a:ea typeface="阿里巴巴普惠体" panose="00020600040101010101"/>
              </a:rPr>
              <a:t>音频标签</a:t>
            </a:r>
            <a:r>
              <a:rPr lang="en-US" altLang="zh-CN" sz="1400">
                <a:solidFill>
                  <a:srgbClr val="8BC34A"/>
                </a:solidFill>
                <a:latin typeface="Fira Code,Consolas,  Courier New"/>
                <a:ea typeface="阿里巴巴普惠体" panose="00020600040101010101"/>
              </a:rPr>
              <a:t>2:</a:t>
            </a:r>
            <a:r>
              <a:rPr lang="zh-CN" altLang="en-US" sz="1400">
                <a:solidFill>
                  <a:srgbClr val="8BC34A"/>
                </a:solidFill>
                <a:latin typeface="Fira Code,Consolas,  Courier New"/>
                <a:ea typeface="阿里巴巴普惠体" panose="00020600040101010101"/>
              </a:rPr>
              <a:t>兼容提示语法</a:t>
            </a:r>
            <a:r>
              <a:rPr lang="en-US" altLang="zh-CN" sz="1400">
                <a:solidFill>
                  <a:srgbClr val="8BC34A"/>
                </a:solidFill>
                <a:latin typeface="Fira Code,Consolas,  Courier New"/>
              </a:rPr>
              <a:t>--&gt;</a:t>
            </a:r>
            <a:endParaRPr lang="zh-CN" altLang="en-US" sz="1400">
              <a:solidFill>
                <a:srgbClr val="9E9E9E"/>
              </a:solidFill>
              <a:latin typeface="Fira Code,Consolas,  Courier New"/>
            </a:endParaRPr>
          </a:p>
          <a:p>
            <a:r>
              <a:rPr lang="en-US" altLang="zh-CN" sz="1400">
                <a:solidFill>
                  <a:srgbClr val="607D8B"/>
                </a:solidFill>
                <a:latin typeface="Fira Code,Consolas,  Courier New"/>
              </a:rPr>
              <a:t>&lt;</a:t>
            </a:r>
            <a:r>
              <a:rPr lang="en-US" altLang="zh-CN" sz="1400">
                <a:solidFill>
                  <a:srgbClr val="2196F3"/>
                </a:solidFill>
                <a:latin typeface="Fira Code,Consolas,  Courier New"/>
              </a:rPr>
              <a:t>audio</a:t>
            </a:r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 </a:t>
            </a:r>
            <a:r>
              <a:rPr lang="en-US" altLang="zh-CN" sz="1400">
                <a:solidFill>
                  <a:srgbClr val="00BCD4"/>
                </a:solidFill>
                <a:latin typeface="Fira Code,Consolas,  Courier New"/>
              </a:rPr>
              <a:t>controls</a:t>
            </a:r>
            <a:r>
              <a:rPr lang="en-US" altLang="zh-CN" sz="1400">
                <a:solidFill>
                  <a:srgbClr val="607D8B"/>
                </a:solidFill>
                <a:latin typeface="Fira Code,Consolas,  Courier New"/>
              </a:rPr>
              <a:t>&gt;</a:t>
            </a:r>
            <a:endParaRPr lang="en-US" altLang="zh-CN" sz="1400">
              <a:solidFill>
                <a:srgbClr val="9E9E9E"/>
              </a:solidFill>
              <a:latin typeface="Fira Code,Consolas,  Courier New"/>
            </a:endParaRPr>
          </a:p>
          <a:p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  </a:t>
            </a:r>
            <a:r>
              <a:rPr lang="en-US" altLang="zh-CN" sz="1400">
                <a:solidFill>
                  <a:srgbClr val="607D8B"/>
                </a:solidFill>
                <a:latin typeface="Fira Code,Consolas,  Courier New"/>
              </a:rPr>
              <a:t>&lt;</a:t>
            </a:r>
            <a:r>
              <a:rPr lang="en-US" altLang="zh-CN" sz="1400">
                <a:solidFill>
                  <a:srgbClr val="2196F3"/>
                </a:solidFill>
                <a:latin typeface="Fira Code,Consolas,  Courier New"/>
              </a:rPr>
              <a:t>source</a:t>
            </a:r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 </a:t>
            </a:r>
            <a:r>
              <a:rPr lang="en-US" altLang="zh-CN" sz="1400">
                <a:solidFill>
                  <a:srgbClr val="00BCD4"/>
                </a:solidFill>
                <a:latin typeface="Fira Code,Consolas,  Courier New"/>
              </a:rPr>
              <a:t>src</a:t>
            </a: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Fira Code,Consolas,  Courier New"/>
                <a:ea typeface="阿里巴巴普惠体" panose="00020600040101010101"/>
              </a:rPr>
              <a:t>="./media/song.mp3"</a:t>
            </a:r>
            <a:r>
              <a:rPr lang="en-US" altLang="zh-CN" sz="1400">
                <a:solidFill>
                  <a:srgbClr val="607D8B"/>
                </a:solidFill>
                <a:latin typeface="Fira Code,Consolas,  Courier New"/>
              </a:rPr>
              <a:t>&gt;</a:t>
            </a:r>
            <a:endParaRPr lang="en-US" altLang="zh-CN" sz="1400">
              <a:solidFill>
                <a:srgbClr val="9E9E9E"/>
              </a:solidFill>
              <a:latin typeface="Fira Code,Consolas,  Courier New"/>
            </a:endParaRPr>
          </a:p>
          <a:p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  </a:t>
            </a:r>
            <a:r>
              <a:rPr lang="en-US" altLang="zh-CN" sz="1400">
                <a:solidFill>
                  <a:srgbClr val="607D8B"/>
                </a:solidFill>
                <a:latin typeface="Fira Code,Consolas,  Courier New"/>
              </a:rPr>
              <a:t>&lt;</a:t>
            </a:r>
            <a:r>
              <a:rPr lang="en-US" altLang="zh-CN" sz="1400">
                <a:solidFill>
                  <a:srgbClr val="2196F3"/>
                </a:solidFill>
                <a:latin typeface="Fira Code,Consolas,  Courier New"/>
              </a:rPr>
              <a:t>source</a:t>
            </a:r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 </a:t>
            </a:r>
            <a:r>
              <a:rPr lang="en-US" altLang="zh-CN" sz="1400">
                <a:solidFill>
                  <a:srgbClr val="00BCD4"/>
                </a:solidFill>
                <a:latin typeface="Fira Code,Consolas,  Courier New"/>
              </a:rPr>
              <a:t>src</a:t>
            </a: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Fira Code,Consolas,  Courier New"/>
                <a:ea typeface="阿里巴巴普惠体" panose="00020600040101010101"/>
              </a:rPr>
              <a:t>="./media/song.wav"</a:t>
            </a:r>
            <a:r>
              <a:rPr lang="en-US" altLang="zh-CN" sz="1400">
                <a:solidFill>
                  <a:srgbClr val="607D8B"/>
                </a:solidFill>
                <a:latin typeface="Fira Code,Consolas,  Courier New"/>
              </a:rPr>
              <a:t>&gt;</a:t>
            </a:r>
            <a:endParaRPr lang="en-US" altLang="zh-CN" sz="1400">
              <a:solidFill>
                <a:srgbClr val="9E9E9E"/>
              </a:solidFill>
              <a:latin typeface="Fira Code,Consolas,  Courier New"/>
            </a:endParaRPr>
          </a:p>
          <a:p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  </a:t>
            </a:r>
            <a:r>
              <a:rPr lang="zh-CN" altLang="en-US" sz="1400">
                <a:solidFill>
                  <a:srgbClr val="9E9E9E"/>
                </a:solidFill>
                <a:latin typeface="Fira Code,Consolas,  Courier New"/>
              </a:rPr>
              <a:t>您的浏览器不支持 </a:t>
            </a:r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audio </a:t>
            </a:r>
            <a:r>
              <a:rPr lang="zh-CN" altLang="en-US" sz="1400">
                <a:solidFill>
                  <a:srgbClr val="9E9E9E"/>
                </a:solidFill>
                <a:latin typeface="Fira Code,Consolas,  Courier New"/>
              </a:rPr>
              <a:t>标签</a:t>
            </a:r>
          </a:p>
          <a:p>
            <a:r>
              <a:rPr lang="en-US" altLang="zh-CN" sz="1400">
                <a:solidFill>
                  <a:srgbClr val="607D8B"/>
                </a:solidFill>
                <a:latin typeface="Fira Code,Consolas,  Courier New"/>
              </a:rPr>
              <a:t>&lt;/</a:t>
            </a:r>
            <a:r>
              <a:rPr lang="en-US" altLang="zh-CN" sz="1400">
                <a:solidFill>
                  <a:srgbClr val="2196F3"/>
                </a:solidFill>
                <a:latin typeface="Fira Code,Consolas,  Courier New"/>
              </a:rPr>
              <a:t>audio</a:t>
            </a:r>
            <a:r>
              <a:rPr lang="en-US" altLang="zh-CN" sz="1400">
                <a:solidFill>
                  <a:srgbClr val="607D8B"/>
                </a:solidFill>
                <a:latin typeface="Fira Code,Consolas,  Courier New"/>
              </a:rPr>
              <a:t>&gt;</a:t>
            </a:r>
            <a:endParaRPr lang="en-US" altLang="zh-CN" sz="1400" b="0">
              <a:solidFill>
                <a:srgbClr val="9E9E9E"/>
              </a:solidFill>
              <a:effectLst/>
              <a:latin typeface="Fira Code,Consolas,  Courier New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6EB2CC46-0721-4908-80C1-B07063BC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72" y="4349703"/>
            <a:ext cx="5935677" cy="14180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5732AE57-E42C-4572-A9DA-1CA8D94EE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316" y="1876291"/>
            <a:ext cx="3571429" cy="742857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E5C3A441-77A3-4C84-9376-635554006CE0}"/>
              </a:ext>
            </a:extLst>
          </p:cNvPr>
          <p:cNvGrpSpPr/>
          <p:nvPr/>
        </p:nvGrpSpPr>
        <p:grpSpPr>
          <a:xfrm>
            <a:off x="5366327" y="2908977"/>
            <a:ext cx="1750266" cy="338554"/>
            <a:chOff x="4997647" y="2844368"/>
            <a:chExt cx="1750266" cy="338554"/>
          </a:xfrm>
        </p:grpSpPr>
        <p:sp>
          <p:nvSpPr>
            <p:cNvPr id="19" name="文本框 18">
              <a:extLst>
                <a:ext uri="{FF2B5EF4-FFF2-40B4-BE49-F238E27FC236}">
                  <a16:creationId xmlns="" xmlns:a16="http://schemas.microsoft.com/office/drawing/2014/main" id="{0B9068AB-40D0-4B73-A778-0146F7789DF8}"/>
                </a:ext>
              </a:extLst>
            </p:cNvPr>
            <p:cNvSpPr txBox="1"/>
            <p:nvPr/>
          </p:nvSpPr>
          <p:spPr>
            <a:xfrm>
              <a:off x="5126956" y="2844368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显示控件和按钮</a:t>
              </a:r>
              <a:endParaRPr lang="zh-CN" altLang="en-US" sz="16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="" xmlns:a16="http://schemas.microsoft.com/office/drawing/2014/main" id="{1F165D40-57D2-4863-958B-800D9457B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7647" y="3038809"/>
              <a:ext cx="129309" cy="1211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22636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9D891F46-4EAE-4B37-B553-0BC3F61D1567}"/>
              </a:ext>
            </a:extLst>
          </p:cNvPr>
          <p:cNvGrpSpPr/>
          <p:nvPr/>
        </p:nvGrpSpPr>
        <p:grpSpPr>
          <a:xfrm>
            <a:off x="4835438" y="5684484"/>
            <a:ext cx="3611418" cy="338554"/>
            <a:chOff x="4460592" y="3583258"/>
            <a:chExt cx="3611418" cy="338554"/>
          </a:xfrm>
        </p:grpSpPr>
        <p:sp>
          <p:nvSpPr>
            <p:cNvPr id="28" name="文本框 27">
              <a:extLst>
                <a:ext uri="{FF2B5EF4-FFF2-40B4-BE49-F238E27FC236}">
                  <a16:creationId xmlns="" xmlns:a16="http://schemas.microsoft.com/office/drawing/2014/main" id="{FD18D5AE-BC34-44D2-B8F8-BB8FD7294EB8}"/>
                </a:ext>
              </a:extLst>
            </p:cNvPr>
            <p:cNvSpPr txBox="1"/>
            <p:nvPr/>
          </p:nvSpPr>
          <p:spPr>
            <a:xfrm>
              <a:off x="4773438" y="3583258"/>
              <a:ext cx="32985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如果用了 </a:t>
              </a:r>
              <a:r>
                <a:rPr lang="en-US" altLang="zh-CN" sz="1600">
                  <a:solidFill>
                    <a:srgbClr val="C00000"/>
                  </a:solidFill>
                  <a:ea typeface="阿里巴巴普惠体" panose="00020600040101010101"/>
                </a:rPr>
                <a:t>autoplay 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，则忽略该属性</a:t>
              </a:r>
              <a:endParaRPr lang="zh-CN" altLang="en-US" sz="16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="" xmlns:a16="http://schemas.microsoft.com/office/drawing/2014/main" id="{CAB1117F-393D-43D8-998E-2743D8881F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0592" y="3725400"/>
              <a:ext cx="37792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E9F94356-560D-4E1B-B821-6B42B4483875}"/>
              </a:ext>
            </a:extLst>
          </p:cNvPr>
          <p:cNvGrpSpPr/>
          <p:nvPr/>
        </p:nvGrpSpPr>
        <p:grpSpPr>
          <a:xfrm>
            <a:off x="1314949" y="2923959"/>
            <a:ext cx="8024955" cy="620738"/>
            <a:chOff x="1314949" y="2923959"/>
            <a:chExt cx="8024955" cy="620738"/>
          </a:xfrm>
        </p:grpSpPr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0F24DD0F-4FD0-408D-A386-1BD049728635}"/>
                </a:ext>
              </a:extLst>
            </p:cNvPr>
            <p:cNvSpPr/>
            <p:nvPr/>
          </p:nvSpPr>
          <p:spPr>
            <a:xfrm>
              <a:off x="1314949" y="2933055"/>
              <a:ext cx="7818659" cy="611642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ea typeface="阿里巴巴普惠体" panose="00020600040101010101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E9A76C79-2CFD-4250-9739-074463568368}"/>
                </a:ext>
              </a:extLst>
            </p:cNvPr>
            <p:cNvSpPr/>
            <p:nvPr/>
          </p:nvSpPr>
          <p:spPr>
            <a:xfrm>
              <a:off x="1314950" y="2923959"/>
              <a:ext cx="80249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&lt;!--</a:t>
              </a:r>
              <a:r>
                <a:rPr lang="zh-CN" altLang="en-US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视频标签</a:t>
              </a:r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1:</a:t>
              </a:r>
              <a:r>
                <a:rPr lang="zh-CN" altLang="en-US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基础语法</a:t>
              </a:r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--&gt;</a:t>
              </a:r>
              <a:endParaRPr lang="en-US" altLang="zh-CN" sz="1400">
                <a:solidFill>
                  <a:srgbClr val="607D8B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video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src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"./media/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mv.mp4"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controls poster="./imgs/poster.jpg"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video&gt;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3228109" cy="517190"/>
          </a:xfrm>
        </p:spPr>
        <p:txBody>
          <a:bodyPr/>
          <a:lstStyle/>
          <a:p>
            <a:r>
              <a:rPr lang="en-US" altLang="zh-CN"/>
              <a:t>6.</a:t>
            </a:r>
            <a:r>
              <a:rPr lang="zh-CN" altLang="en-US"/>
              <a:t>音频与视频标签 </a:t>
            </a:r>
            <a:r>
              <a:rPr lang="en-US" altLang="zh-CN"/>
              <a:t>- </a:t>
            </a:r>
            <a:r>
              <a:rPr lang="zh-CN" altLang="en-US"/>
              <a:t>视频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="" xmlns:a16="http://schemas.microsoft.com/office/drawing/2014/main" id="{DD9E8727-2A8A-4A42-99A1-B009017340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3717806" cy="8112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场景：在网页中插入 </a:t>
            </a:r>
            <a:r>
              <a:rPr lang="zh-CN" altLang="en-US">
                <a:solidFill>
                  <a:srgbClr val="C00000"/>
                </a:solidFill>
              </a:rPr>
              <a:t>视频文件播放</a:t>
            </a:r>
            <a:endParaRPr lang="en-US" altLang="zh-CN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语法：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9F3C8328-BC09-4288-A8C1-585AA3335EF0}"/>
              </a:ext>
            </a:extLst>
          </p:cNvPr>
          <p:cNvGrpSpPr/>
          <p:nvPr/>
        </p:nvGrpSpPr>
        <p:grpSpPr>
          <a:xfrm>
            <a:off x="5853286" y="3353882"/>
            <a:ext cx="2809442" cy="529369"/>
            <a:chOff x="5902572" y="3442891"/>
            <a:chExt cx="2809442" cy="529369"/>
          </a:xfrm>
        </p:grpSpPr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A369E670-9B94-48B1-945B-D94D025DAF76}"/>
                </a:ext>
              </a:extLst>
            </p:cNvPr>
            <p:cNvSpPr txBox="1"/>
            <p:nvPr/>
          </p:nvSpPr>
          <p:spPr>
            <a:xfrm>
              <a:off x="6145286" y="3633706"/>
              <a:ext cx="2566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指定：首帧图片</a:t>
              </a:r>
              <a:r>
                <a:rPr lang="en-US" altLang="zh-CN" sz="1600">
                  <a:solidFill>
                    <a:srgbClr val="C00000"/>
                  </a:solidFill>
                  <a:ea typeface="阿里巴巴普惠体" panose="00020600040101010101"/>
                </a:rPr>
                <a:t>(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视频封面</a:t>
              </a:r>
              <a:r>
                <a:rPr lang="en-US" altLang="zh-CN" sz="1600">
                  <a:solidFill>
                    <a:srgbClr val="C00000"/>
                  </a:solidFill>
                  <a:ea typeface="阿里巴巴普惠体" panose="00020600040101010101"/>
                </a:rPr>
                <a:t>)</a:t>
              </a:r>
              <a:endParaRPr lang="zh-CN" altLang="en-US" sz="16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="" xmlns:a16="http://schemas.microsoft.com/office/drawing/2014/main" id="{BC79E8BF-9EDB-4734-B95E-7ECCE71B06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02572" y="3442891"/>
              <a:ext cx="242714" cy="2550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C4E10D3D-C807-4DB9-9380-B4B110658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121" y="698956"/>
            <a:ext cx="3717807" cy="208170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BD94F9C9-3A31-496A-9D0A-97FFB285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949" y="3996649"/>
            <a:ext cx="7040979" cy="2663204"/>
          </a:xfrm>
          <a:prstGeom prst="rect">
            <a:avLst/>
          </a:prstGeom>
        </p:spPr>
      </p:pic>
      <p:sp>
        <p:nvSpPr>
          <p:cNvPr id="25" name="文本占位符 23">
            <a:extLst>
              <a:ext uri="{FF2B5EF4-FFF2-40B4-BE49-F238E27FC236}">
                <a16:creationId xmlns="" xmlns:a16="http://schemas.microsoft.com/office/drawing/2014/main" id="{B61AF8AC-7A20-41A0-BE34-FC9011B1E482}"/>
              </a:ext>
            </a:extLst>
          </p:cNvPr>
          <p:cNvSpPr txBox="1">
            <a:spLocks/>
          </p:cNvSpPr>
          <p:nvPr/>
        </p:nvSpPr>
        <p:spPr>
          <a:xfrm>
            <a:off x="838200" y="3558894"/>
            <a:ext cx="1840345" cy="43775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属性：</a:t>
            </a:r>
          </a:p>
        </p:txBody>
      </p:sp>
    </p:spTree>
    <p:extLst>
      <p:ext uri="{BB962C8B-B14F-4D97-AF65-F5344CB8AC3E}">
        <p14:creationId xmlns:p14="http://schemas.microsoft.com/office/powerpoint/2010/main" val="5542041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</a:t>
            </a:r>
            <a:r>
              <a:rPr lang="en-US" altLang="zh-CN"/>
              <a:t>.</a:t>
            </a:r>
            <a:r>
              <a:rPr lang="zh-CN" altLang="en-US"/>
              <a:t>什么是网页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网站和网页的关系</a:t>
            </a:r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DDA14572-FA3E-44D3-9C9E-5EEAA741012E}"/>
              </a:ext>
            </a:extLst>
          </p:cNvPr>
          <p:cNvSpPr/>
          <p:nvPr/>
        </p:nvSpPr>
        <p:spPr>
          <a:xfrm>
            <a:off x="4754803" y="2830688"/>
            <a:ext cx="2012468" cy="5983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ea typeface="阿里巴巴普惠体" panose="00020600040101010101"/>
              </a:rPr>
              <a:t>黑马程序员 网站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01146AD6-68FE-4EC4-AFAF-BEC1C8C33BEF}"/>
              </a:ext>
            </a:extLst>
          </p:cNvPr>
          <p:cNvSpPr/>
          <p:nvPr/>
        </p:nvSpPr>
        <p:spPr>
          <a:xfrm>
            <a:off x="1413542" y="4180328"/>
            <a:ext cx="1354460" cy="51719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ea typeface="阿里巴巴普惠体" panose="00020600040101010101"/>
              </a:rPr>
              <a:t>视频下载</a:t>
            </a: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AB5F5157-CF93-44BD-9835-3D183FD85670}"/>
              </a:ext>
            </a:extLst>
          </p:cNvPr>
          <p:cNvSpPr/>
          <p:nvPr/>
        </p:nvSpPr>
        <p:spPr>
          <a:xfrm>
            <a:off x="2969586" y="4179117"/>
            <a:ext cx="1444978" cy="51719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ea typeface="阿里巴巴普惠体" panose="00020600040101010101"/>
              </a:rPr>
              <a:t>公开课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A77C6AD3-358B-4DBA-B868-DE75A779366C}"/>
              </a:ext>
            </a:extLst>
          </p:cNvPr>
          <p:cNvSpPr/>
          <p:nvPr/>
        </p:nvSpPr>
        <p:spPr>
          <a:xfrm>
            <a:off x="4616148" y="4179117"/>
            <a:ext cx="1444978" cy="51719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ea typeface="阿里巴巴普惠体" panose="00020600040101010101"/>
              </a:rPr>
              <a:t>师资力量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18CBEA46-701F-4D1C-ADBC-731DD43D7360}"/>
              </a:ext>
            </a:extLst>
          </p:cNvPr>
          <p:cNvSpPr/>
          <p:nvPr/>
        </p:nvSpPr>
        <p:spPr>
          <a:xfrm>
            <a:off x="6262710" y="4179117"/>
            <a:ext cx="1655792" cy="51719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ea typeface="阿里巴巴普惠体" panose="00020600040101010101"/>
              </a:rPr>
              <a:t>校区汇总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465BD434-DB47-4BDB-BAE5-E6731A280C96}"/>
              </a:ext>
            </a:extLst>
          </p:cNvPr>
          <p:cNvSpPr/>
          <p:nvPr/>
        </p:nvSpPr>
        <p:spPr>
          <a:xfrm>
            <a:off x="8270720" y="4179117"/>
            <a:ext cx="1493068" cy="51719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ea typeface="阿里巴巴普惠体" panose="00020600040101010101"/>
              </a:rPr>
              <a:t>......</a:t>
            </a:r>
            <a:endParaRPr lang="zh-CN" altLang="en-US">
              <a:ea typeface="阿里巴巴普惠体" panose="00020600040101010101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D8606D26-3DEA-4BA5-8018-07344C02987F}"/>
              </a:ext>
            </a:extLst>
          </p:cNvPr>
          <p:cNvGrpSpPr/>
          <p:nvPr/>
        </p:nvGrpSpPr>
        <p:grpSpPr>
          <a:xfrm>
            <a:off x="1548607" y="3606028"/>
            <a:ext cx="8104669" cy="396060"/>
            <a:chOff x="1380776" y="4402667"/>
            <a:chExt cx="8512970" cy="396060"/>
          </a:xfrm>
        </p:grpSpPr>
        <p:cxnSp>
          <p:nvCxnSpPr>
            <p:cNvPr id="15" name="直接连接符 14">
              <a:extLst>
                <a:ext uri="{FF2B5EF4-FFF2-40B4-BE49-F238E27FC236}">
                  <a16:creationId xmlns="" xmlns:a16="http://schemas.microsoft.com/office/drawing/2014/main" id="{7A367B78-CE10-4DE9-B8DE-D7A330A74188}"/>
                </a:ext>
              </a:extLst>
            </p:cNvPr>
            <p:cNvCxnSpPr/>
            <p:nvPr/>
          </p:nvCxnSpPr>
          <p:spPr>
            <a:xfrm>
              <a:off x="1380776" y="4402667"/>
              <a:ext cx="851297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="" xmlns:a16="http://schemas.microsoft.com/office/drawing/2014/main" id="{36DD2C14-DD4B-4413-879B-7DA12FA17A1E}"/>
                </a:ext>
              </a:extLst>
            </p:cNvPr>
            <p:cNvSpPr txBox="1"/>
            <p:nvPr/>
          </p:nvSpPr>
          <p:spPr>
            <a:xfrm>
              <a:off x="4602855" y="4460173"/>
              <a:ext cx="26623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网站 “书”里的 “书页”</a:t>
              </a:r>
              <a:endParaRPr lang="zh-CN" altLang="en-US" sz="16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A4833C9D-FA40-440C-A9C2-86E4E641DD2E}"/>
              </a:ext>
            </a:extLst>
          </p:cNvPr>
          <p:cNvSpPr txBox="1"/>
          <p:nvPr/>
        </p:nvSpPr>
        <p:spPr>
          <a:xfrm>
            <a:off x="996236" y="1999583"/>
            <a:ext cx="2401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>
                <a:solidFill>
                  <a:srgbClr val="404040"/>
                </a:solidFill>
                <a:ea typeface="阿里巴巴普惠体" panose="00020600040101010101"/>
              </a:rPr>
              <a:t>网站 和 网页 的关系：</a:t>
            </a:r>
            <a:endParaRPr lang="zh-CN" altLang="en-US" sz="1600" b="1" dirty="0">
              <a:solidFill>
                <a:srgbClr val="404040"/>
              </a:solidFill>
              <a:ea typeface="阿里巴巴普惠体" panose="00020600040101010101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0F6F7FE2-7625-476F-A3A5-5F817B4B7C27}"/>
              </a:ext>
            </a:extLst>
          </p:cNvPr>
          <p:cNvSpPr txBox="1"/>
          <p:nvPr/>
        </p:nvSpPr>
        <p:spPr>
          <a:xfrm>
            <a:off x="3102133" y="1999583"/>
            <a:ext cx="1312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>
                <a:solidFill>
                  <a:srgbClr val="C00000"/>
                </a:solidFill>
                <a:ea typeface="阿里巴巴普惠体" panose="00020600040101010101"/>
              </a:rPr>
              <a:t>包含关系</a:t>
            </a:r>
            <a:endParaRPr lang="zh-CN" altLang="en-US" sz="1600" dirty="0">
              <a:solidFill>
                <a:srgbClr val="404040"/>
              </a:solidFill>
              <a:ea typeface="阿里巴巴普惠体" panose="00020600040101010101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2F472E7E-FA7A-4144-A66E-3C11E204C31C}"/>
              </a:ext>
            </a:extLst>
          </p:cNvPr>
          <p:cNvSpPr txBox="1"/>
          <p:nvPr/>
        </p:nvSpPr>
        <p:spPr>
          <a:xfrm>
            <a:off x="4048064" y="1984156"/>
            <a:ext cx="2911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404040"/>
                </a:solidFill>
                <a:ea typeface="阿里巴巴普惠体" panose="00020600040101010101"/>
              </a:rPr>
              <a:t>（一个网站 包含 若干个 网页）</a:t>
            </a:r>
            <a:endParaRPr lang="zh-CN" altLang="en-US" sz="1600" dirty="0">
              <a:solidFill>
                <a:srgbClr val="404040"/>
              </a:solidFill>
              <a:ea typeface="阿里巴巴普惠体" panose="00020600040101010101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AFD2CBD3-413E-4CC4-A870-F47577CFFFEF}"/>
              </a:ext>
            </a:extLst>
          </p:cNvPr>
          <p:cNvSpPr txBox="1"/>
          <p:nvPr/>
        </p:nvSpPr>
        <p:spPr>
          <a:xfrm>
            <a:off x="6889716" y="2960566"/>
            <a:ext cx="1258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一本“书”</a:t>
            </a:r>
            <a:endParaRPr lang="zh-CN" altLang="en-US" sz="16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2753869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8" grpId="0"/>
      <p:bldP spid="19" grpId="0"/>
      <p:bldP spid="20" grpId="0"/>
      <p:bldP spid="2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E9F94356-560D-4E1B-B821-6B42B4483875}"/>
              </a:ext>
            </a:extLst>
          </p:cNvPr>
          <p:cNvGrpSpPr/>
          <p:nvPr/>
        </p:nvGrpSpPr>
        <p:grpSpPr>
          <a:xfrm>
            <a:off x="1314949" y="2923959"/>
            <a:ext cx="8024955" cy="2091884"/>
            <a:chOff x="1314949" y="2923959"/>
            <a:chExt cx="8024955" cy="2091884"/>
          </a:xfrm>
        </p:grpSpPr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0F24DD0F-4FD0-408D-A386-1BD049728635}"/>
                </a:ext>
              </a:extLst>
            </p:cNvPr>
            <p:cNvSpPr/>
            <p:nvPr/>
          </p:nvSpPr>
          <p:spPr>
            <a:xfrm>
              <a:off x="1314949" y="2933055"/>
              <a:ext cx="7818659" cy="2082788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ea typeface="阿里巴巴普惠体" panose="00020600040101010101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E9A76C79-2CFD-4250-9739-074463568368}"/>
                </a:ext>
              </a:extLst>
            </p:cNvPr>
            <p:cNvSpPr/>
            <p:nvPr/>
          </p:nvSpPr>
          <p:spPr>
            <a:xfrm>
              <a:off x="1314950" y="2923959"/>
              <a:ext cx="80249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&lt;!--</a:t>
              </a:r>
              <a:r>
                <a:rPr lang="zh-CN" altLang="en-US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视频标签</a:t>
              </a:r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1:</a:t>
              </a:r>
              <a:r>
                <a:rPr lang="zh-CN" altLang="en-US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基础语法</a:t>
              </a:r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--&gt;</a:t>
              </a:r>
              <a:endParaRPr lang="en-US" altLang="zh-CN" sz="1400">
                <a:solidFill>
                  <a:srgbClr val="607D8B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video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src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"./media/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mv.mp4"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controls poster="./imgs/poster.jpg"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video&gt;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3228109" cy="517190"/>
          </a:xfrm>
        </p:spPr>
        <p:txBody>
          <a:bodyPr/>
          <a:lstStyle/>
          <a:p>
            <a:r>
              <a:rPr lang="en-US" altLang="zh-CN"/>
              <a:t>6.</a:t>
            </a:r>
            <a:r>
              <a:rPr lang="zh-CN" altLang="en-US"/>
              <a:t>音频与视频标签 </a:t>
            </a:r>
            <a:r>
              <a:rPr lang="en-US" altLang="zh-CN"/>
              <a:t>- </a:t>
            </a:r>
            <a:r>
              <a:rPr lang="zh-CN" altLang="en-US"/>
              <a:t>视频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="" xmlns:a16="http://schemas.microsoft.com/office/drawing/2014/main" id="{DD9E8727-2A8A-4A42-99A1-B009017340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3717806" cy="8112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场景：在网页中插入 </a:t>
            </a:r>
            <a:r>
              <a:rPr lang="zh-CN" altLang="en-US">
                <a:solidFill>
                  <a:srgbClr val="C00000"/>
                </a:solidFill>
              </a:rPr>
              <a:t>视频文件播放</a:t>
            </a:r>
            <a:endParaRPr lang="en-US" altLang="zh-CN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+mn-ea"/>
              </a:rPr>
              <a:t>语法：</a:t>
            </a:r>
          </a:p>
        </p:txBody>
      </p:sp>
      <p:sp>
        <p:nvSpPr>
          <p:cNvPr id="18" name="文本占位符 23">
            <a:extLst>
              <a:ext uri="{FF2B5EF4-FFF2-40B4-BE49-F238E27FC236}">
                <a16:creationId xmlns="" xmlns:a16="http://schemas.microsoft.com/office/drawing/2014/main" id="{FC810A25-4CC4-4DFA-A7DE-3427D92E94B8}"/>
              </a:ext>
            </a:extLst>
          </p:cNvPr>
          <p:cNvSpPr txBox="1">
            <a:spLocks/>
          </p:cNvSpPr>
          <p:nvPr/>
        </p:nvSpPr>
        <p:spPr>
          <a:xfrm>
            <a:off x="838200" y="5147552"/>
            <a:ext cx="8771021" cy="138499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  <a:sym typeface="+mn-ea"/>
              </a:rPr>
              <a:t>注意：</a:t>
            </a:r>
            <a:endParaRPr lang="en-US" altLang="zh-CN">
              <a:ea typeface="阿里巴巴普惠体" panose="00020600040101010101"/>
              <a:sym typeface="+mn-ea"/>
            </a:endParaRPr>
          </a:p>
          <a:p>
            <a:pPr lvl="1">
              <a:buFontTx/>
              <a:buChar char="-"/>
            </a:pPr>
            <a:r>
              <a:rPr lang="zh-CN" altLang="en-US">
                <a:ea typeface="阿里巴巴普惠体" panose="00020600040101010101"/>
                <a:sym typeface="+mn-ea"/>
              </a:rPr>
              <a:t>大部分情况下：使用 基础语法 即可</a:t>
            </a:r>
            <a:endParaRPr lang="en-US" altLang="zh-CN">
              <a:ea typeface="阿里巴巴普惠体" panose="00020600040101010101"/>
              <a:sym typeface="+mn-ea"/>
            </a:endParaRPr>
          </a:p>
          <a:p>
            <a:pPr lvl="1">
              <a:buFontTx/>
              <a:buChar char="-"/>
            </a:pPr>
            <a:r>
              <a:rPr lang="zh-CN" altLang="en-US">
                <a:ea typeface="阿里巴巴普惠体" panose="00020600040101010101"/>
                <a:sym typeface="+mn-ea"/>
              </a:rPr>
              <a:t>极少数情况下：兼容提示语法，主要是因为 有些浏览器对视频格式的支持不一样</a:t>
            </a:r>
            <a:endParaRPr lang="en-US" altLang="zh-CN">
              <a:ea typeface="阿里巴巴普惠体" panose="00020600040101010101"/>
              <a:sym typeface="+mn-ea"/>
            </a:endParaRP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  <a:sym typeface="+mn-ea"/>
              </a:rPr>
              <a:t>                              老式浏览器 不支持 </a:t>
            </a:r>
            <a:r>
              <a:rPr lang="en-US" altLang="zh-CN">
                <a:ea typeface="阿里巴巴普惠体" panose="00020600040101010101"/>
                <a:sym typeface="+mn-ea"/>
              </a:rPr>
              <a:t>video </a:t>
            </a:r>
            <a:r>
              <a:rPr lang="zh-CN" altLang="en-US">
                <a:ea typeface="阿里巴巴普惠体" panose="00020600040101010101"/>
                <a:sym typeface="+mn-ea"/>
              </a:rPr>
              <a:t>标签，就会显示 提示文字</a:t>
            </a:r>
            <a:endParaRPr lang="en-US" altLang="zh-CN">
              <a:ea typeface="阿里巴巴普惠体" panose="00020600040101010101"/>
              <a:sym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E0063A5-6A4C-49B6-8993-74628BD54745}"/>
              </a:ext>
            </a:extLst>
          </p:cNvPr>
          <p:cNvSpPr/>
          <p:nvPr/>
        </p:nvSpPr>
        <p:spPr>
          <a:xfrm>
            <a:off x="1314950" y="3630848"/>
            <a:ext cx="51274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8BC34A"/>
                </a:solidFill>
                <a:latin typeface="Fira Code,Consolas,  Courier New"/>
              </a:rPr>
              <a:t>&lt;!--</a:t>
            </a:r>
            <a:r>
              <a:rPr lang="zh-CN" altLang="en-US" sz="1400">
                <a:solidFill>
                  <a:srgbClr val="8BC34A"/>
                </a:solidFill>
                <a:latin typeface="Fira Code,Consolas,  Courier New"/>
                <a:ea typeface="阿里巴巴普惠体" panose="00020600040101010101"/>
              </a:rPr>
              <a:t>视频标签</a:t>
            </a:r>
            <a:r>
              <a:rPr lang="en-US" altLang="zh-CN" sz="1400">
                <a:solidFill>
                  <a:srgbClr val="8BC34A"/>
                </a:solidFill>
                <a:latin typeface="Fira Code,Consolas,  Courier New"/>
                <a:ea typeface="阿里巴巴普惠体" panose="00020600040101010101"/>
              </a:rPr>
              <a:t>2:</a:t>
            </a:r>
            <a:r>
              <a:rPr lang="zh-CN" altLang="en-US" sz="1400">
                <a:solidFill>
                  <a:srgbClr val="8BC34A"/>
                </a:solidFill>
                <a:latin typeface="Fira Code,Consolas,  Courier New"/>
                <a:ea typeface="阿里巴巴普惠体" panose="00020600040101010101"/>
              </a:rPr>
              <a:t>兼容提示语法</a:t>
            </a:r>
            <a:r>
              <a:rPr lang="en-US" altLang="zh-CN" sz="1400">
                <a:solidFill>
                  <a:srgbClr val="8BC34A"/>
                </a:solidFill>
                <a:latin typeface="Fira Code,Consolas,  Courier New"/>
              </a:rPr>
              <a:t>--&gt;</a:t>
            </a:r>
            <a:endParaRPr lang="zh-CN" altLang="en-US" sz="1400">
              <a:solidFill>
                <a:srgbClr val="9E9E9E"/>
              </a:solidFill>
              <a:latin typeface="Fira Code,Consolas,  Courier New"/>
            </a:endParaRPr>
          </a:p>
          <a:p>
            <a:r>
              <a:rPr lang="en-US" altLang="zh-CN" sz="1400">
                <a:solidFill>
                  <a:srgbClr val="607D8B"/>
                </a:solidFill>
                <a:latin typeface="Fira Code,Consolas,  Courier New"/>
              </a:rPr>
              <a:t>&lt;</a:t>
            </a:r>
            <a:r>
              <a:rPr lang="en-US" altLang="zh-CN" sz="1400">
                <a:solidFill>
                  <a:srgbClr val="2196F3"/>
                </a:solidFill>
                <a:latin typeface="Fira Code,Consolas,  Courier New"/>
              </a:rPr>
              <a:t>video</a:t>
            </a:r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 </a:t>
            </a:r>
            <a:r>
              <a:rPr lang="en-US" altLang="zh-CN" sz="1400">
                <a:solidFill>
                  <a:srgbClr val="00BCD4"/>
                </a:solidFill>
                <a:latin typeface="Fira Code,Consolas,  Courier New"/>
              </a:rPr>
              <a:t>controls</a:t>
            </a:r>
            <a:r>
              <a:rPr lang="en-US" altLang="zh-CN" sz="1400">
                <a:solidFill>
                  <a:srgbClr val="607D8B"/>
                </a:solidFill>
                <a:latin typeface="Fira Code,Consolas,  Courier New"/>
              </a:rPr>
              <a:t>&gt;</a:t>
            </a:r>
            <a:endParaRPr lang="en-US" altLang="zh-CN" sz="1400">
              <a:solidFill>
                <a:srgbClr val="9E9E9E"/>
              </a:solidFill>
              <a:latin typeface="Fira Code,Consolas,  Courier New"/>
            </a:endParaRPr>
          </a:p>
          <a:p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  </a:t>
            </a:r>
            <a:r>
              <a:rPr lang="en-US" altLang="zh-CN" sz="1400">
                <a:solidFill>
                  <a:srgbClr val="607D8B"/>
                </a:solidFill>
                <a:latin typeface="Fira Code,Consolas,  Courier New"/>
              </a:rPr>
              <a:t>&lt;</a:t>
            </a:r>
            <a:r>
              <a:rPr lang="en-US" altLang="zh-CN" sz="1400">
                <a:solidFill>
                  <a:srgbClr val="2196F3"/>
                </a:solidFill>
                <a:latin typeface="Fira Code,Consolas,  Courier New"/>
              </a:rPr>
              <a:t>source</a:t>
            </a:r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 </a:t>
            </a:r>
            <a:r>
              <a:rPr lang="en-US" altLang="zh-CN" sz="1400">
                <a:solidFill>
                  <a:srgbClr val="00BCD4"/>
                </a:solidFill>
                <a:latin typeface="Fira Code,Consolas,  Courier New"/>
              </a:rPr>
              <a:t>src</a:t>
            </a: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Fira Code,Consolas,  Courier New"/>
                <a:ea typeface="阿里巴巴普惠体" panose="00020600040101010101"/>
              </a:rPr>
              <a:t>="./media/mv.mp4"</a:t>
            </a:r>
            <a:r>
              <a:rPr lang="en-US" altLang="zh-CN" sz="1400">
                <a:solidFill>
                  <a:srgbClr val="607D8B"/>
                </a:solidFill>
                <a:latin typeface="Fira Code,Consolas,  Courier New"/>
              </a:rPr>
              <a:t>&gt;</a:t>
            </a:r>
            <a:endParaRPr lang="en-US" altLang="zh-CN" sz="1400">
              <a:solidFill>
                <a:srgbClr val="9E9E9E"/>
              </a:solidFill>
              <a:latin typeface="Fira Code,Consolas,  Courier New"/>
            </a:endParaRPr>
          </a:p>
          <a:p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  </a:t>
            </a:r>
            <a:r>
              <a:rPr lang="en-US" altLang="zh-CN" sz="1400">
                <a:solidFill>
                  <a:srgbClr val="607D8B"/>
                </a:solidFill>
                <a:latin typeface="Fira Code,Consolas,  Courier New"/>
              </a:rPr>
              <a:t>&lt;</a:t>
            </a:r>
            <a:r>
              <a:rPr lang="en-US" altLang="zh-CN" sz="1400">
                <a:solidFill>
                  <a:srgbClr val="2196F3"/>
                </a:solidFill>
                <a:latin typeface="Fira Code,Consolas,  Courier New"/>
              </a:rPr>
              <a:t>source</a:t>
            </a:r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 </a:t>
            </a:r>
            <a:r>
              <a:rPr lang="en-US" altLang="zh-CN" sz="1400">
                <a:solidFill>
                  <a:srgbClr val="00BCD4"/>
                </a:solidFill>
                <a:latin typeface="Fira Code,Consolas,  Courier New"/>
              </a:rPr>
              <a:t>src</a:t>
            </a: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Fira Code,Consolas,  Courier New"/>
                <a:ea typeface="阿里巴巴普惠体" panose="00020600040101010101"/>
              </a:rPr>
              <a:t>="./media/mv.avi"</a:t>
            </a:r>
            <a:r>
              <a:rPr lang="en-US" altLang="zh-CN" sz="1400">
                <a:solidFill>
                  <a:srgbClr val="607D8B"/>
                </a:solidFill>
                <a:latin typeface="Fira Code,Consolas,  Courier New"/>
              </a:rPr>
              <a:t>&gt;</a:t>
            </a:r>
            <a:endParaRPr lang="en-US" altLang="zh-CN" sz="1400">
              <a:solidFill>
                <a:srgbClr val="9E9E9E"/>
              </a:solidFill>
              <a:latin typeface="Fira Code,Consolas,  Courier New"/>
            </a:endParaRPr>
          </a:p>
          <a:p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  </a:t>
            </a:r>
            <a:r>
              <a:rPr lang="zh-CN" altLang="en-US" sz="1400">
                <a:solidFill>
                  <a:srgbClr val="9E9E9E"/>
                </a:solidFill>
                <a:latin typeface="Fira Code,Consolas,  Courier New"/>
              </a:rPr>
              <a:t>您的浏览器不支持 </a:t>
            </a:r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audio </a:t>
            </a:r>
            <a:r>
              <a:rPr lang="zh-CN" altLang="en-US" sz="1400">
                <a:solidFill>
                  <a:srgbClr val="9E9E9E"/>
                </a:solidFill>
                <a:latin typeface="Fira Code,Consolas,  Courier New"/>
              </a:rPr>
              <a:t>标签</a:t>
            </a:r>
          </a:p>
          <a:p>
            <a:r>
              <a:rPr lang="en-US" altLang="zh-CN" sz="1400">
                <a:solidFill>
                  <a:srgbClr val="607D8B"/>
                </a:solidFill>
                <a:latin typeface="Fira Code,Consolas,  Courier New"/>
              </a:rPr>
              <a:t>&lt;/</a:t>
            </a:r>
            <a:r>
              <a:rPr lang="en-US" altLang="zh-CN" sz="1400">
                <a:solidFill>
                  <a:srgbClr val="2196F3"/>
                </a:solidFill>
                <a:latin typeface="Fira Code,Consolas,  Courier New"/>
              </a:rPr>
              <a:t>video</a:t>
            </a:r>
            <a:r>
              <a:rPr lang="en-US" altLang="zh-CN" sz="1400">
                <a:solidFill>
                  <a:srgbClr val="607D8B"/>
                </a:solidFill>
                <a:latin typeface="Fira Code,Consolas,  Courier New"/>
              </a:rPr>
              <a:t>&gt;</a:t>
            </a:r>
            <a:endParaRPr lang="en-US" altLang="zh-CN" sz="1400" b="0">
              <a:solidFill>
                <a:srgbClr val="9E9E9E"/>
              </a:solidFill>
              <a:effectLst/>
              <a:latin typeface="Fira Code,Consolas,  Courier New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7FAE8737-A81A-479B-A4B9-E27DE4D29262}"/>
              </a:ext>
            </a:extLst>
          </p:cNvPr>
          <p:cNvGrpSpPr/>
          <p:nvPr/>
        </p:nvGrpSpPr>
        <p:grpSpPr>
          <a:xfrm>
            <a:off x="4204866" y="3368526"/>
            <a:ext cx="1620957" cy="540816"/>
            <a:chOff x="4204866" y="3368526"/>
            <a:chExt cx="1620957" cy="540816"/>
          </a:xfrm>
        </p:grpSpPr>
        <p:sp>
          <p:nvSpPr>
            <p:cNvPr id="11" name="文本框 10">
              <a:extLst>
                <a:ext uri="{FF2B5EF4-FFF2-40B4-BE49-F238E27FC236}">
                  <a16:creationId xmlns="" xmlns:a16="http://schemas.microsoft.com/office/drawing/2014/main" id="{D3697EF1-3AAF-4451-9505-E6C253077D0C}"/>
                </a:ext>
              </a:extLst>
            </p:cNvPr>
            <p:cNvSpPr txBox="1"/>
            <p:nvPr/>
          </p:nvSpPr>
          <p:spPr>
            <a:xfrm>
              <a:off x="4204866" y="3570788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显示控件和按钮</a:t>
              </a:r>
              <a:endParaRPr lang="zh-CN" altLang="en-US" sz="16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="" xmlns:a16="http://schemas.microsoft.com/office/drawing/2014/main" id="{EFAF0C53-F1A0-4F7B-95FC-6457ED7070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4455" y="3368526"/>
              <a:ext cx="0" cy="2103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9F3C8328-BC09-4288-A8C1-585AA3335EF0}"/>
              </a:ext>
            </a:extLst>
          </p:cNvPr>
          <p:cNvGrpSpPr/>
          <p:nvPr/>
        </p:nvGrpSpPr>
        <p:grpSpPr>
          <a:xfrm>
            <a:off x="5909272" y="3408699"/>
            <a:ext cx="2566728" cy="500643"/>
            <a:chOff x="5865948" y="3442890"/>
            <a:chExt cx="2566728" cy="500643"/>
          </a:xfrm>
        </p:grpSpPr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A369E670-9B94-48B1-945B-D94D025DAF76}"/>
                </a:ext>
              </a:extLst>
            </p:cNvPr>
            <p:cNvSpPr txBox="1"/>
            <p:nvPr/>
          </p:nvSpPr>
          <p:spPr>
            <a:xfrm>
              <a:off x="5865948" y="3604979"/>
              <a:ext cx="25667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指定：首帧图片</a:t>
              </a:r>
              <a:r>
                <a:rPr lang="en-US" altLang="zh-CN" sz="1600">
                  <a:solidFill>
                    <a:srgbClr val="C00000"/>
                  </a:solidFill>
                  <a:ea typeface="阿里巴巴普惠体" panose="00020600040101010101"/>
                </a:rPr>
                <a:t>(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视频封面</a:t>
              </a:r>
              <a:r>
                <a:rPr lang="en-US" altLang="zh-CN" sz="1600">
                  <a:solidFill>
                    <a:srgbClr val="C00000"/>
                  </a:solidFill>
                  <a:ea typeface="阿里巴巴普惠体" panose="00020600040101010101"/>
                </a:rPr>
                <a:t>)</a:t>
              </a:r>
              <a:endParaRPr lang="zh-CN" altLang="en-US" sz="16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="" xmlns:a16="http://schemas.microsoft.com/office/drawing/2014/main" id="{BC79E8BF-9EDB-4734-B95E-7ECCE71B06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02571" y="3442890"/>
              <a:ext cx="122563" cy="1359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C4E10D3D-C807-4DB9-9380-B4B110658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121" y="698956"/>
            <a:ext cx="3717807" cy="20817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AC769726-68E3-4F6C-8B20-31E096E87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636" y="3902366"/>
            <a:ext cx="4676598" cy="19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226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目标：熟练掌握 常用标签，能使用常用标签完成 简历页面制作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r>
              <a:rPr lang="zh-CN" altLang="en-US">
                <a:ea typeface="阿里巴巴普惠体" panose="00020600040101010101"/>
              </a:rPr>
              <a:t>标题标签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注释标签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段落与换行标签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列表标签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图片标签与相对路径</a:t>
            </a:r>
            <a:r>
              <a:rPr lang="en-US" altLang="zh-CN">
                <a:ea typeface="阿里巴巴普惠体" panose="00020600040101010101"/>
              </a:rPr>
              <a:t>(</a:t>
            </a:r>
            <a:r>
              <a:rPr lang="zh-CN" altLang="en-US">
                <a:ea typeface="阿里巴巴普惠体" panose="00020600040101010101"/>
              </a:rPr>
              <a:t>重点</a:t>
            </a:r>
            <a:r>
              <a:rPr lang="en-US" altLang="zh-CN">
                <a:ea typeface="阿里巴巴普惠体" panose="00020600040101010101"/>
              </a:rPr>
              <a:t>)</a:t>
            </a:r>
          </a:p>
          <a:p>
            <a:r>
              <a:rPr lang="zh-CN" altLang="en-US">
                <a:ea typeface="阿里巴巴普惠体" panose="00020600040101010101"/>
              </a:rPr>
              <a:t>音频与视频标签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 b="1">
                <a:solidFill>
                  <a:srgbClr val="C00000"/>
                </a:solidFill>
                <a:ea typeface="阿里巴巴普惠体" panose="00020600040101010101"/>
              </a:rPr>
              <a:t>超链接标签</a:t>
            </a:r>
            <a:endParaRPr lang="en-US" altLang="zh-CN" b="1">
              <a:solidFill>
                <a:srgbClr val="C00000"/>
              </a:solidFill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878979284"/>
      </p:ext>
    </p:extLst>
  </p:cSld>
  <p:clrMapOvr>
    <a:masterClrMapping/>
  </p:clrMapOvr>
  <p:transition spd="slow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3546636" cy="517190"/>
          </a:xfrm>
        </p:spPr>
        <p:txBody>
          <a:bodyPr/>
          <a:lstStyle/>
          <a:p>
            <a:r>
              <a:rPr lang="en-US" altLang="zh-CN"/>
              <a:t>7.</a:t>
            </a:r>
            <a:r>
              <a:rPr lang="zh-CN" altLang="en-US"/>
              <a:t>超链接标签</a:t>
            </a:r>
            <a:r>
              <a:rPr lang="en-US" altLang="zh-CN"/>
              <a:t>(</a:t>
            </a:r>
            <a:r>
              <a:rPr lang="zh-CN" altLang="en-US"/>
              <a:t>重点</a:t>
            </a:r>
            <a:r>
              <a:rPr lang="en-US" altLang="zh-CN"/>
              <a:t>) 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8"/>
            <a:ext cx="7225528" cy="41379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作用：从 位置</a:t>
            </a:r>
            <a:r>
              <a:rPr lang="en-US" altLang="zh-CN"/>
              <a:t>A </a:t>
            </a:r>
            <a:r>
              <a:rPr lang="zh-CN" altLang="en-US"/>
              <a:t>跳到 位置</a:t>
            </a:r>
            <a:r>
              <a:rPr lang="en-US" altLang="zh-CN"/>
              <a:t>B </a:t>
            </a:r>
            <a:r>
              <a:rPr lang="zh-CN" altLang="en-US"/>
              <a:t>的 </a:t>
            </a:r>
            <a:r>
              <a:rPr lang="zh-CN" altLang="en-US" b="1"/>
              <a:t>传送门</a:t>
            </a:r>
            <a:endParaRPr lang="en-US" altLang="zh-CN" b="1"/>
          </a:p>
        </p:txBody>
      </p:sp>
      <p:sp>
        <p:nvSpPr>
          <p:cNvPr id="5" name="文本占位符 3">
            <a:extLst>
              <a:ext uri="{FF2B5EF4-FFF2-40B4-BE49-F238E27FC236}">
                <a16:creationId xmlns="" xmlns:a16="http://schemas.microsoft.com/office/drawing/2014/main" id="{015CE29E-32EE-40CC-B2CD-FEFF5487E9FE}"/>
              </a:ext>
            </a:extLst>
          </p:cNvPr>
          <p:cNvSpPr txBox="1">
            <a:spLocks/>
          </p:cNvSpPr>
          <p:nvPr/>
        </p:nvSpPr>
        <p:spPr>
          <a:xfrm>
            <a:off x="838200" y="3834353"/>
            <a:ext cx="10269683" cy="85221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a </a:t>
            </a:r>
            <a:r>
              <a:rPr lang="zh-CN" altLang="en-US"/>
              <a:t>是 </a:t>
            </a:r>
            <a:r>
              <a:rPr lang="en-US" altLang="zh-CN"/>
              <a:t>anchor </a:t>
            </a:r>
            <a:r>
              <a:rPr lang="zh-CN" altLang="en-US"/>
              <a:t>的缩写，意为：锚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两个属性：</a:t>
            </a:r>
            <a:endParaRPr lang="en-US" altLang="zh-CN"/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893CE7FC-76A0-4D6A-A7C6-FC1E1139549C}"/>
              </a:ext>
            </a:extLst>
          </p:cNvPr>
          <p:cNvGrpSpPr/>
          <p:nvPr/>
        </p:nvGrpSpPr>
        <p:grpSpPr>
          <a:xfrm>
            <a:off x="1199042" y="3221738"/>
            <a:ext cx="7150100" cy="472915"/>
            <a:chOff x="1216660" y="2956085"/>
            <a:chExt cx="7150100" cy="472915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FFE5064-9B2D-4439-AE56-024D531A10B9}"/>
                </a:ext>
              </a:extLst>
            </p:cNvPr>
            <p:cNvSpPr/>
            <p:nvPr/>
          </p:nvSpPr>
          <p:spPr>
            <a:xfrm>
              <a:off x="1216660" y="2956085"/>
              <a:ext cx="7150100" cy="472915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DCD68BD3-34F5-4090-80F6-29BAA3864F38}"/>
                </a:ext>
              </a:extLst>
            </p:cNvPr>
            <p:cNvSpPr/>
            <p:nvPr/>
          </p:nvSpPr>
          <p:spPr>
            <a:xfrm>
              <a:off x="1305147" y="3007876"/>
              <a:ext cx="70616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6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a</a:t>
              </a:r>
              <a:r>
                <a:rPr lang="en-US" altLang="zh-CN" sz="16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6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href</a:t>
              </a:r>
              <a:r>
                <a:rPr lang="en-US" altLang="zh-CN" sz="16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=</a:t>
              </a:r>
              <a:r>
                <a:rPr lang="en-US" altLang="zh-CN" sz="16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"</a:t>
              </a:r>
              <a:r>
                <a:rPr lang="zh-CN" altLang="en-US" sz="16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跳转目标</a:t>
              </a:r>
              <a:r>
                <a:rPr lang="en-US" altLang="zh-CN" sz="16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" </a:t>
              </a:r>
              <a:r>
                <a:rPr lang="en-US" altLang="zh-CN" sz="16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target</a:t>
              </a:r>
              <a:r>
                <a:rPr lang="en-US" altLang="zh-CN" sz="16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=</a:t>
              </a:r>
              <a:r>
                <a:rPr lang="en-US" altLang="zh-CN" sz="16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"</a:t>
              </a:r>
              <a:r>
                <a:rPr lang="zh-CN" altLang="en-US" sz="16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目标窗口打开方式</a:t>
              </a:r>
              <a:r>
                <a:rPr lang="en-US" altLang="zh-CN" sz="16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"</a:t>
              </a:r>
              <a:r>
                <a:rPr lang="en-US" altLang="zh-CN" sz="16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6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文本 或 图片</a:t>
              </a:r>
              <a:r>
                <a:rPr lang="en-US" altLang="zh-CN" sz="16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&lt;/a</a:t>
              </a:r>
              <a:r>
                <a:rPr lang="en-US" altLang="zh-CN" sz="16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</p:txBody>
        </p:sp>
      </p:grpSp>
      <p:pic>
        <p:nvPicPr>
          <p:cNvPr id="14" name="图片 13" descr="&#10;">
            <a:extLst>
              <a:ext uri="{FF2B5EF4-FFF2-40B4-BE49-F238E27FC236}">
                <a16:creationId xmlns="" xmlns:a16="http://schemas.microsoft.com/office/drawing/2014/main" id="{7E4D844F-648B-4457-A07C-BB13CC25C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084" y="4769138"/>
            <a:ext cx="8007251" cy="13125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A08F93C6-2F03-4DEC-8168-FBFBC76FF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66" y="821711"/>
            <a:ext cx="1786490" cy="2237967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16" name="文本占位符 3">
            <a:extLst>
              <a:ext uri="{FF2B5EF4-FFF2-40B4-BE49-F238E27FC236}">
                <a16:creationId xmlns="" xmlns:a16="http://schemas.microsoft.com/office/drawing/2014/main" id="{648AB535-8DB1-44E5-9712-D96DA3CEF05E}"/>
              </a:ext>
            </a:extLst>
          </p:cNvPr>
          <p:cNvSpPr txBox="1">
            <a:spLocks/>
          </p:cNvSpPr>
          <p:nvPr/>
        </p:nvSpPr>
        <p:spPr>
          <a:xfrm>
            <a:off x="838201" y="2714655"/>
            <a:ext cx="7225528" cy="48189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="" xmlns:a16="http://schemas.microsoft.com/office/drawing/2014/main" id="{B888E3B6-E4B4-4FAE-9650-F6E5DE12B6AA}"/>
              </a:ext>
            </a:extLst>
          </p:cNvPr>
          <p:cNvCxnSpPr>
            <a:cxnSpLocks/>
          </p:cNvCxnSpPr>
          <p:nvPr/>
        </p:nvCxnSpPr>
        <p:spPr>
          <a:xfrm>
            <a:off x="7156110" y="2087046"/>
            <a:ext cx="72601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B3126663-9561-49D8-B491-570C63E53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369" y="893604"/>
            <a:ext cx="2071932" cy="21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337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3546636" cy="517190"/>
          </a:xfrm>
        </p:spPr>
        <p:txBody>
          <a:bodyPr/>
          <a:lstStyle/>
          <a:p>
            <a:r>
              <a:rPr lang="en-US" altLang="zh-CN"/>
              <a:t>7.</a:t>
            </a:r>
            <a:r>
              <a:rPr lang="zh-CN" altLang="en-US"/>
              <a:t>超链接标签</a:t>
            </a:r>
            <a:r>
              <a:rPr lang="en-US" altLang="zh-CN"/>
              <a:t>(</a:t>
            </a:r>
            <a:r>
              <a:rPr lang="zh-CN" altLang="en-US"/>
              <a:t>重点</a:t>
            </a:r>
            <a:r>
              <a:rPr lang="en-US" altLang="zh-CN"/>
              <a:t>) 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8"/>
            <a:ext cx="6403848" cy="185828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作用：从 位置</a:t>
            </a:r>
            <a:r>
              <a:rPr lang="en-US" altLang="zh-CN"/>
              <a:t>A </a:t>
            </a:r>
            <a:r>
              <a:rPr lang="zh-CN" altLang="en-US"/>
              <a:t>跳到 位置</a:t>
            </a:r>
            <a:r>
              <a:rPr lang="en-US" altLang="zh-CN"/>
              <a:t>B </a:t>
            </a:r>
            <a:r>
              <a:rPr lang="zh-CN" altLang="en-US"/>
              <a:t>的 </a:t>
            </a:r>
            <a:r>
              <a:rPr lang="zh-CN" altLang="en-US" b="1"/>
              <a:t>传送门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场景分类：</a:t>
            </a:r>
            <a:endParaRPr lang="en-US" altLang="zh-CN"/>
          </a:p>
          <a:p>
            <a:pPr marL="895350" lvl="1" indent="-265113">
              <a:buFont typeface="黑体" panose="02010609060101010101" pitchFamily="49" charset="-122"/>
              <a:buChar char="-"/>
            </a:pPr>
            <a:r>
              <a:rPr lang="zh-CN" altLang="en-US" sz="1600" b="0">
                <a:solidFill>
                  <a:srgbClr val="404040"/>
                </a:solidFill>
                <a:ea typeface="阿里巴巴普惠体" panose="00020600040101010101"/>
              </a:rPr>
              <a:t>跨页面：从 </a:t>
            </a:r>
            <a:r>
              <a:rPr lang="zh-CN" altLang="en-US" sz="1600">
                <a:solidFill>
                  <a:srgbClr val="404040"/>
                </a:solidFill>
                <a:ea typeface="阿里巴巴普惠体" panose="00020600040101010101"/>
              </a:rPr>
              <a:t>同一个网站</a:t>
            </a:r>
            <a:r>
              <a:rPr lang="zh-CN" altLang="en-US" sz="1600" b="0">
                <a:solidFill>
                  <a:srgbClr val="404040"/>
                </a:solidFill>
                <a:ea typeface="阿里巴巴普惠体" panose="00020600040101010101"/>
              </a:rPr>
              <a:t>的 </a:t>
            </a:r>
            <a:r>
              <a:rPr lang="en-US" altLang="zh-CN" sz="1600">
                <a:solidFill>
                  <a:srgbClr val="404040"/>
                </a:solidFill>
                <a:ea typeface="阿里巴巴普惠体" panose="00020600040101010101"/>
              </a:rPr>
              <a:t>A</a:t>
            </a:r>
            <a:r>
              <a:rPr lang="zh-CN" altLang="en-US" sz="1600">
                <a:solidFill>
                  <a:srgbClr val="404040"/>
                </a:solidFill>
                <a:ea typeface="阿里巴巴普惠体" panose="00020600040101010101"/>
              </a:rPr>
              <a:t>页面 </a:t>
            </a:r>
            <a:r>
              <a:rPr lang="zh-CN" altLang="en-US" sz="1600" b="0">
                <a:solidFill>
                  <a:srgbClr val="404040"/>
                </a:solidFill>
                <a:ea typeface="阿里巴巴普惠体" panose="00020600040101010101"/>
              </a:rPr>
              <a:t>跳到 </a:t>
            </a:r>
            <a:r>
              <a:rPr lang="en-US" altLang="zh-CN" sz="1600">
                <a:solidFill>
                  <a:srgbClr val="404040"/>
                </a:solidFill>
                <a:ea typeface="阿里巴巴普惠体" panose="00020600040101010101"/>
              </a:rPr>
              <a:t>B</a:t>
            </a:r>
            <a:r>
              <a:rPr lang="zh-CN" altLang="en-US" sz="1600">
                <a:solidFill>
                  <a:srgbClr val="404040"/>
                </a:solidFill>
                <a:ea typeface="阿里巴巴普惠体" panose="00020600040101010101"/>
              </a:rPr>
              <a:t>页面</a:t>
            </a:r>
            <a:endParaRPr lang="en-US" altLang="zh-CN" sz="1600">
              <a:solidFill>
                <a:srgbClr val="404040"/>
              </a:solidFill>
              <a:ea typeface="阿里巴巴普惠体" panose="00020600040101010101"/>
            </a:endParaRPr>
          </a:p>
          <a:p>
            <a:pPr marL="895350" lvl="1" indent="-265113">
              <a:buFont typeface="黑体" panose="02010609060101010101" pitchFamily="49" charset="-122"/>
              <a:buChar char="-"/>
            </a:pPr>
            <a:r>
              <a:rPr lang="zh-CN" altLang="en-US" sz="1600" b="0">
                <a:solidFill>
                  <a:srgbClr val="404040"/>
                </a:solidFill>
                <a:ea typeface="阿里巴巴普惠体" panose="00020600040101010101"/>
              </a:rPr>
              <a:t>跨网站：从 </a:t>
            </a:r>
            <a:r>
              <a:rPr lang="zh-CN" altLang="en-US" sz="1600">
                <a:solidFill>
                  <a:srgbClr val="404040"/>
                </a:solidFill>
                <a:ea typeface="阿里巴巴普惠体" panose="00020600040101010101"/>
              </a:rPr>
              <a:t>网站</a:t>
            </a:r>
            <a:r>
              <a:rPr lang="en-US" altLang="zh-CN" sz="1600">
                <a:solidFill>
                  <a:srgbClr val="404040"/>
                </a:solidFill>
                <a:ea typeface="阿里巴巴普惠体" panose="00020600040101010101"/>
              </a:rPr>
              <a:t>A</a:t>
            </a:r>
            <a:r>
              <a:rPr lang="zh-CN" altLang="en-US" sz="1600">
                <a:solidFill>
                  <a:srgbClr val="404040"/>
                </a:solidFill>
                <a:ea typeface="阿里巴巴普惠体" panose="00020600040101010101"/>
              </a:rPr>
              <a:t>的页面</a:t>
            </a:r>
            <a:r>
              <a:rPr lang="en-US" altLang="zh-CN" sz="1600" b="0">
                <a:solidFill>
                  <a:srgbClr val="404040"/>
                </a:solidFill>
                <a:ea typeface="阿里巴巴普惠体" panose="00020600040101010101"/>
              </a:rPr>
              <a:t> </a:t>
            </a:r>
            <a:r>
              <a:rPr lang="zh-CN" altLang="en-US" sz="1600" b="0">
                <a:solidFill>
                  <a:srgbClr val="404040"/>
                </a:solidFill>
                <a:ea typeface="阿里巴巴普惠体" panose="00020600040101010101"/>
              </a:rPr>
              <a:t>跳到 </a:t>
            </a:r>
            <a:r>
              <a:rPr lang="zh-CN" altLang="en-US" sz="1600">
                <a:solidFill>
                  <a:srgbClr val="404040"/>
                </a:solidFill>
                <a:ea typeface="阿里巴巴普惠体" panose="00020600040101010101"/>
              </a:rPr>
              <a:t>网站</a:t>
            </a:r>
            <a:r>
              <a:rPr lang="en-US" altLang="zh-CN" sz="1600">
                <a:solidFill>
                  <a:srgbClr val="404040"/>
                </a:solidFill>
                <a:ea typeface="阿里巴巴普惠体" panose="00020600040101010101"/>
              </a:rPr>
              <a:t>B</a:t>
            </a:r>
            <a:r>
              <a:rPr lang="zh-CN" altLang="en-US" sz="1600">
                <a:solidFill>
                  <a:srgbClr val="404040"/>
                </a:solidFill>
                <a:ea typeface="阿里巴巴普惠体" panose="00020600040101010101"/>
              </a:rPr>
              <a:t>的页面</a:t>
            </a:r>
            <a:endParaRPr lang="en-US" altLang="zh-CN" sz="1600">
              <a:solidFill>
                <a:srgbClr val="404040"/>
              </a:solidFill>
              <a:ea typeface="阿里巴巴普惠体" panose="00020600040101010101"/>
            </a:endParaRPr>
          </a:p>
          <a:p>
            <a:pPr marL="895350" lvl="1" indent="-265113">
              <a:buFont typeface="黑体" panose="02010609060101010101" pitchFamily="49" charset="-122"/>
              <a:buChar char="-"/>
            </a:pPr>
            <a:r>
              <a:rPr lang="zh-CN" altLang="en-US" sz="1600" b="0">
                <a:solidFill>
                  <a:srgbClr val="404040"/>
                </a:solidFill>
                <a:ea typeface="阿里巴巴普惠体" panose="00020600040101010101"/>
              </a:rPr>
              <a:t>跨位置：从 同一个页面的 </a:t>
            </a:r>
            <a:r>
              <a:rPr lang="en-US" altLang="zh-CN" sz="1600" b="0">
                <a:solidFill>
                  <a:srgbClr val="404040"/>
                </a:solidFill>
                <a:ea typeface="阿里巴巴普惠体" panose="00020600040101010101"/>
              </a:rPr>
              <a:t>A</a:t>
            </a:r>
            <a:r>
              <a:rPr lang="zh-CN" altLang="en-US" sz="1600" b="0">
                <a:solidFill>
                  <a:srgbClr val="404040"/>
                </a:solidFill>
                <a:ea typeface="阿里巴巴普惠体" panose="00020600040101010101"/>
              </a:rPr>
              <a:t>位置 跳到 </a:t>
            </a:r>
            <a:r>
              <a:rPr lang="en-US" altLang="zh-CN" sz="1600" b="0">
                <a:solidFill>
                  <a:srgbClr val="404040"/>
                </a:solidFill>
                <a:ea typeface="阿里巴巴普惠体" panose="00020600040101010101"/>
              </a:rPr>
              <a:t>B</a:t>
            </a:r>
            <a:r>
              <a:rPr lang="zh-CN" altLang="en-US" sz="1600" b="0">
                <a:solidFill>
                  <a:srgbClr val="404040"/>
                </a:solidFill>
                <a:ea typeface="阿里巴巴普惠体" panose="00020600040101010101"/>
              </a:rPr>
              <a:t>位置 </a:t>
            </a:r>
            <a:r>
              <a:rPr lang="en-US" altLang="zh-CN" sz="1600" b="0">
                <a:solidFill>
                  <a:srgbClr val="404040"/>
                </a:solidFill>
                <a:ea typeface="阿里巴巴普惠体" panose="00020600040101010101"/>
              </a:rPr>
              <a:t>(</a:t>
            </a:r>
            <a:r>
              <a:rPr lang="zh-CN" altLang="en-US" sz="1600" b="0">
                <a:solidFill>
                  <a:srgbClr val="404040"/>
                </a:solidFill>
                <a:ea typeface="阿里巴巴普惠体" panose="00020600040101010101"/>
              </a:rPr>
              <a:t>后面再讲</a:t>
            </a:r>
            <a:r>
              <a:rPr lang="en-US" altLang="zh-CN" sz="1600" b="0">
                <a:solidFill>
                  <a:srgbClr val="404040"/>
                </a:solidFill>
                <a:ea typeface="阿里巴巴普惠体" panose="00020600040101010101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4AE9636F-6FF5-4D65-9FDC-4D6A299D3D83}"/>
              </a:ext>
            </a:extLst>
          </p:cNvPr>
          <p:cNvGrpSpPr/>
          <p:nvPr/>
        </p:nvGrpSpPr>
        <p:grpSpPr>
          <a:xfrm>
            <a:off x="1535557" y="4231474"/>
            <a:ext cx="5418617" cy="1357504"/>
            <a:chOff x="1227050" y="3952251"/>
            <a:chExt cx="5418617" cy="1357504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FFE5064-9B2D-4439-AE56-024D531A10B9}"/>
                </a:ext>
              </a:extLst>
            </p:cNvPr>
            <p:cNvSpPr/>
            <p:nvPr/>
          </p:nvSpPr>
          <p:spPr>
            <a:xfrm>
              <a:off x="1227050" y="3952251"/>
              <a:ext cx="5391959" cy="1357504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039B49EA-0AFA-4683-8B03-7284E9E2AE45}"/>
                </a:ext>
              </a:extLst>
            </p:cNvPr>
            <p:cNvSpPr/>
            <p:nvPr/>
          </p:nvSpPr>
          <p:spPr>
            <a:xfrm>
              <a:off x="1253709" y="4035379"/>
              <a:ext cx="539195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&lt;!--</a:t>
              </a:r>
              <a:r>
                <a:rPr lang="zh-CN" altLang="en-US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站内跳转</a:t>
              </a:r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--&gt;</a:t>
              </a:r>
              <a:endParaRPr lang="zh-CN" altLang="en-US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a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href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"target.html"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去你心里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a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  <a:p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&lt;!--</a:t>
              </a:r>
              <a:r>
                <a:rPr lang="zh-CN" altLang="en-US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站外跳转</a:t>
              </a:r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--&gt;</a:t>
              </a:r>
              <a:endParaRPr lang="zh-CN" altLang="en-US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a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href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"http://www.itheima.com"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去黑马学大前端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a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6BC45948-0188-43D4-82B9-5ED7BB43EA3B}"/>
              </a:ext>
            </a:extLst>
          </p:cNvPr>
          <p:cNvGrpSpPr/>
          <p:nvPr/>
        </p:nvGrpSpPr>
        <p:grpSpPr>
          <a:xfrm>
            <a:off x="6927516" y="1989138"/>
            <a:ext cx="3635140" cy="533074"/>
            <a:chOff x="7388241" y="2579484"/>
            <a:chExt cx="3635140" cy="533074"/>
          </a:xfrm>
        </p:grpSpPr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33F6D0AE-19D1-4AEA-B3D4-0F6B27F70845}"/>
                </a:ext>
              </a:extLst>
            </p:cNvPr>
            <p:cNvSpPr/>
            <p:nvPr/>
          </p:nvSpPr>
          <p:spPr>
            <a:xfrm>
              <a:off x="7388241" y="2591597"/>
              <a:ext cx="1280160" cy="520961"/>
            </a:xfrm>
            <a:prstGeom prst="rect">
              <a:avLst/>
            </a:prstGeom>
            <a:solidFill>
              <a:srgbClr val="C0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位置</a:t>
              </a:r>
              <a:r>
                <a:rPr lang="en-US" altLang="zh-CN"/>
                <a:t>A</a:t>
              </a: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A27DC66E-745C-4C07-BED7-0B8938DF36A6}"/>
                </a:ext>
              </a:extLst>
            </p:cNvPr>
            <p:cNvSpPr/>
            <p:nvPr/>
          </p:nvSpPr>
          <p:spPr>
            <a:xfrm>
              <a:off x="9743221" y="2579484"/>
              <a:ext cx="1280160" cy="520961"/>
            </a:xfrm>
            <a:prstGeom prst="rect">
              <a:avLst/>
            </a:prstGeom>
            <a:solidFill>
              <a:srgbClr val="C0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位置</a:t>
              </a:r>
              <a:r>
                <a:rPr lang="en-US" altLang="zh-CN"/>
                <a:t>B</a:t>
              </a:r>
              <a:endParaRPr lang="zh-CN" altLang="en-US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="" xmlns:a16="http://schemas.microsoft.com/office/drawing/2014/main" id="{AD8333A5-2D0C-468A-A124-79D6E053C601}"/>
                </a:ext>
              </a:extLst>
            </p:cNvPr>
            <p:cNvCxnSpPr/>
            <p:nvPr/>
          </p:nvCxnSpPr>
          <p:spPr>
            <a:xfrm flipV="1">
              <a:off x="8844623" y="2827851"/>
              <a:ext cx="722376" cy="121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821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3546636" cy="517190"/>
          </a:xfrm>
        </p:spPr>
        <p:txBody>
          <a:bodyPr/>
          <a:lstStyle/>
          <a:p>
            <a:r>
              <a:rPr lang="en-US" altLang="zh-CN"/>
              <a:t>7.</a:t>
            </a:r>
            <a:r>
              <a:rPr lang="zh-CN" altLang="en-US"/>
              <a:t>超链接标签</a:t>
            </a:r>
            <a:r>
              <a:rPr lang="en-US" altLang="zh-CN"/>
              <a:t>(</a:t>
            </a:r>
            <a:r>
              <a:rPr lang="zh-CN" altLang="en-US"/>
              <a:t>重点</a:t>
            </a:r>
            <a:r>
              <a:rPr lang="en-US" altLang="zh-CN"/>
              <a:t>) 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9845675" cy="123204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场景：</a:t>
            </a:r>
            <a:r>
              <a:rPr lang="zh-CN" altLang="en-US" sz="1600" b="0">
                <a:ea typeface="阿里巴巴普惠体" panose="00020600040101010101"/>
              </a:rPr>
              <a:t>实现点击下载</a:t>
            </a:r>
            <a:endParaRPr lang="en-US" altLang="zh-CN" sz="1600" b="0">
              <a:ea typeface="阿里巴巴普惠体" panose="00020600040101010101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原理：当浏览器 遇到 它无法直接打开的文件时，就会提示用户下载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7D510728-F38A-436A-8E05-F535B30E98A6}"/>
              </a:ext>
            </a:extLst>
          </p:cNvPr>
          <p:cNvGrpSpPr/>
          <p:nvPr/>
        </p:nvGrpSpPr>
        <p:grpSpPr>
          <a:xfrm>
            <a:off x="1850505" y="3259943"/>
            <a:ext cx="4737331" cy="523221"/>
            <a:chOff x="1216660" y="3636820"/>
            <a:chExt cx="4737331" cy="523221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FFE5064-9B2D-4439-AE56-024D531A10B9}"/>
                </a:ext>
              </a:extLst>
            </p:cNvPr>
            <p:cNvSpPr/>
            <p:nvPr/>
          </p:nvSpPr>
          <p:spPr>
            <a:xfrm>
              <a:off x="1216660" y="3636821"/>
              <a:ext cx="4737331" cy="523220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1D0B5E5C-09FF-4FCA-89E0-86564FF5D2C2}"/>
                </a:ext>
              </a:extLst>
            </p:cNvPr>
            <p:cNvSpPr/>
            <p:nvPr/>
          </p:nvSpPr>
          <p:spPr>
            <a:xfrm>
              <a:off x="1216660" y="3636820"/>
              <a:ext cx="473733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&lt;!--</a:t>
              </a:r>
              <a:r>
                <a:rPr lang="zh-CN" altLang="en-US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点击下载</a:t>
              </a:r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--&gt;</a:t>
              </a:r>
              <a:endParaRPr lang="zh-CN" altLang="en-US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a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href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"./download/code.zip"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下载压缩包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a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F79A0AA5-61B3-4E9F-ADF4-7ED0CF9CB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071" y="1688765"/>
            <a:ext cx="3924300" cy="2724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文本占位符 3">
            <a:extLst>
              <a:ext uri="{FF2B5EF4-FFF2-40B4-BE49-F238E27FC236}">
                <a16:creationId xmlns="" xmlns:a16="http://schemas.microsoft.com/office/drawing/2014/main" id="{8D62263D-0B42-42FD-93EC-D7F0009621DC}"/>
              </a:ext>
            </a:extLst>
          </p:cNvPr>
          <p:cNvSpPr txBox="1">
            <a:spLocks/>
          </p:cNvSpPr>
          <p:nvPr/>
        </p:nvSpPr>
        <p:spPr>
          <a:xfrm>
            <a:off x="838200" y="4637851"/>
            <a:ext cx="9845675" cy="83940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补充：如果想写一个不跳转页面的 超链接，可以使用 </a:t>
            </a:r>
            <a:r>
              <a:rPr lang="en-US" altLang="zh-CN" b="1">
                <a:solidFill>
                  <a:srgbClr val="C00000"/>
                </a:solidFill>
              </a:rPr>
              <a:t># </a:t>
            </a:r>
            <a:r>
              <a:rPr lang="zh-CN" altLang="en-US" b="1">
                <a:solidFill>
                  <a:srgbClr val="C00000"/>
                </a:solidFill>
              </a:rPr>
              <a:t>号</a:t>
            </a:r>
            <a:endParaRPr lang="en-US" altLang="zh-CN" b="1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</p:txBody>
      </p:sp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7FD72D38-578B-48ED-B0F5-89EE575CD7D3}"/>
              </a:ext>
            </a:extLst>
          </p:cNvPr>
          <p:cNvGrpSpPr/>
          <p:nvPr/>
        </p:nvGrpSpPr>
        <p:grpSpPr>
          <a:xfrm>
            <a:off x="1850504" y="5477257"/>
            <a:ext cx="4737331" cy="307777"/>
            <a:chOff x="1216660" y="3636820"/>
            <a:chExt cx="4737331" cy="307777"/>
          </a:xfrm>
        </p:grpSpPr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6896DFBD-BC6E-4BA2-910F-26C0B5FA5A65}"/>
                </a:ext>
              </a:extLst>
            </p:cNvPr>
            <p:cNvSpPr/>
            <p:nvPr/>
          </p:nvSpPr>
          <p:spPr>
            <a:xfrm>
              <a:off x="1216660" y="3636821"/>
              <a:ext cx="4737331" cy="307776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="" xmlns:a16="http://schemas.microsoft.com/office/drawing/2014/main" id="{0F408764-61F7-4937-BC89-82B8CC7B2AA3}"/>
                </a:ext>
              </a:extLst>
            </p:cNvPr>
            <p:cNvSpPr/>
            <p:nvPr/>
          </p:nvSpPr>
          <p:spPr>
            <a:xfrm>
              <a:off x="1216660" y="3636820"/>
              <a:ext cx="473733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a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href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"#"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我哪也不想去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a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5201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.HTML </a:t>
            </a:r>
            <a:r>
              <a:rPr lang="zh-CN" altLang="en-US"/>
              <a:t>常用标签 小结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目标：熟练应用常用标签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7755082" cy="4219575"/>
          </a:xfrm>
        </p:spPr>
        <p:txBody>
          <a:bodyPr/>
          <a:lstStyle/>
          <a:p>
            <a:r>
              <a:rPr lang="zh-CN" altLang="en-US">
                <a:ea typeface="阿里巴巴普惠体" panose="00020600040101010101"/>
              </a:rPr>
              <a:t>标题标签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注释标签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段落与换行标签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列表标签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图片标签与相对路径</a:t>
            </a:r>
            <a:r>
              <a:rPr lang="en-US" altLang="zh-CN">
                <a:ea typeface="阿里巴巴普惠体" panose="00020600040101010101"/>
              </a:rPr>
              <a:t>(</a:t>
            </a:r>
            <a:r>
              <a:rPr lang="zh-CN" altLang="en-US">
                <a:ea typeface="阿里巴巴普惠体" panose="00020600040101010101"/>
              </a:rPr>
              <a:t>重点</a:t>
            </a:r>
            <a:r>
              <a:rPr lang="en-US" altLang="zh-CN">
                <a:ea typeface="阿里巴巴普惠体" panose="00020600040101010101"/>
              </a:rPr>
              <a:t>)</a:t>
            </a:r>
          </a:p>
          <a:p>
            <a:r>
              <a:rPr lang="zh-CN" altLang="en-US">
                <a:ea typeface="阿里巴巴普惠体" panose="00020600040101010101"/>
              </a:rPr>
              <a:t>音频与视频标签</a:t>
            </a:r>
            <a:endParaRPr lang="en-US" altLang="zh-CN">
              <a:ea typeface="阿里巴巴普惠体" panose="00020600040101010101"/>
            </a:endParaRPr>
          </a:p>
          <a:p>
            <a:r>
              <a:rPr lang="zh-CN" altLang="en-US">
                <a:ea typeface="阿里巴巴普惠体" panose="00020600040101010101"/>
              </a:rPr>
              <a:t>超链接标签</a:t>
            </a:r>
            <a:endParaRPr lang="en-US" altLang="zh-CN">
              <a:ea typeface="阿里巴巴普惠体" panose="00020600040101010101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51C9C659-882D-4A21-8454-9CC61735A79E}"/>
              </a:ext>
            </a:extLst>
          </p:cNvPr>
          <p:cNvGrpSpPr/>
          <p:nvPr/>
        </p:nvGrpSpPr>
        <p:grpSpPr>
          <a:xfrm>
            <a:off x="3956308" y="2912048"/>
            <a:ext cx="3015992" cy="328790"/>
            <a:chOff x="2303638" y="2101951"/>
            <a:chExt cx="1336871" cy="328790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08F05E1-0B4D-4FDD-BA42-9E5494FF4E7C}"/>
                </a:ext>
              </a:extLst>
            </p:cNvPr>
            <p:cNvSpPr/>
            <p:nvPr/>
          </p:nvSpPr>
          <p:spPr>
            <a:xfrm>
              <a:off x="2303638" y="2101951"/>
              <a:ext cx="1336871" cy="328790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ea typeface="阿里巴巴普惠体" panose="00020600040101010101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2083B8DE-6B2C-4D2D-8EA7-CEB8B5D02243}"/>
                </a:ext>
              </a:extLst>
            </p:cNvPr>
            <p:cNvSpPr/>
            <p:nvPr/>
          </p:nvSpPr>
          <p:spPr>
            <a:xfrm>
              <a:off x="2303638" y="2127847"/>
              <a:ext cx="13368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&lt;p&gt; </a:t>
              </a:r>
              <a:r>
                <a:rPr lang="zh-CN" altLang="en-US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内容 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&lt;/p&gt;  </a:t>
              </a:r>
              <a:r>
                <a:rPr lang="zh-CN" altLang="en-US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和  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&lt;br&gt;</a:t>
              </a:r>
              <a:endParaRPr lang="en-US" altLang="zh-CN" sz="12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E1D57B59-B6D7-4C79-A948-01736D535105}"/>
              </a:ext>
            </a:extLst>
          </p:cNvPr>
          <p:cNvSpPr/>
          <p:nvPr/>
        </p:nvSpPr>
        <p:spPr>
          <a:xfrm>
            <a:off x="3956311" y="3781557"/>
            <a:ext cx="4543453" cy="328790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200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C51862BC-232C-4C41-920B-5449BD1DE685}"/>
              </a:ext>
            </a:extLst>
          </p:cNvPr>
          <p:cNvSpPr/>
          <p:nvPr/>
        </p:nvSpPr>
        <p:spPr>
          <a:xfrm>
            <a:off x="3956308" y="3799603"/>
            <a:ext cx="51257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607D8B"/>
                </a:solidFill>
                <a:latin typeface="Fira Code,Consolas,  Courier New"/>
              </a:rPr>
              <a:t>&lt;</a:t>
            </a:r>
            <a:r>
              <a:rPr lang="en-US" altLang="zh-CN" sz="1200">
                <a:solidFill>
                  <a:srgbClr val="2196F3"/>
                </a:solidFill>
                <a:latin typeface="Fira Code,Consolas,  Courier New"/>
              </a:rPr>
              <a:t>img</a:t>
            </a:r>
            <a:r>
              <a:rPr lang="en-US" altLang="zh-CN" sz="1200">
                <a:solidFill>
                  <a:srgbClr val="9E9E9E"/>
                </a:solidFill>
                <a:latin typeface="Fira Code,Consolas,  Courier New"/>
              </a:rPr>
              <a:t> </a:t>
            </a:r>
            <a:r>
              <a:rPr lang="en-US" altLang="zh-CN" sz="1200">
                <a:solidFill>
                  <a:srgbClr val="00BCD4"/>
                </a:solidFill>
                <a:latin typeface="Fira Code,Consolas,  Courier New"/>
              </a:rPr>
              <a:t>src="dog.jpg" </a:t>
            </a:r>
            <a:r>
              <a:rPr lang="en-US" altLang="zh-CN" sz="1200">
                <a:solidFill>
                  <a:srgbClr val="9E9E9E"/>
                </a:solidFill>
                <a:latin typeface="Fira Code,Consolas,  Courier New"/>
              </a:rPr>
              <a:t>/</a:t>
            </a:r>
            <a:r>
              <a:rPr lang="en-US" altLang="zh-CN" sz="1200">
                <a:solidFill>
                  <a:srgbClr val="607D8B"/>
                </a:solidFill>
                <a:latin typeface="Fira Code,Consolas,  Courier New"/>
              </a:rPr>
              <a:t>&gt;  </a:t>
            </a:r>
            <a:r>
              <a:rPr lang="zh-CN" altLang="en-US" sz="1200">
                <a:solidFill>
                  <a:srgbClr val="607D8B"/>
                </a:solidFill>
                <a:latin typeface="Fira Code,Consolas,  Courier New"/>
              </a:rPr>
              <a:t>和  路径 </a:t>
            </a:r>
            <a:r>
              <a:rPr lang="en-US" altLang="zh-CN" sz="1200">
                <a:solidFill>
                  <a:srgbClr val="607D8B"/>
                </a:solidFill>
                <a:latin typeface="Fira Code,Consolas,  Courier New"/>
              </a:rPr>
              <a:t>-&gt; </a:t>
            </a:r>
            <a:r>
              <a:rPr lang="zh-CN" altLang="en-US" sz="1200">
                <a:solidFill>
                  <a:srgbClr val="607D8B"/>
                </a:solidFill>
                <a:latin typeface="Fira Code,Consolas,  Courier New"/>
                <a:ea typeface="阿里巴巴普惠体" panose="00020600040101010101"/>
              </a:rPr>
              <a:t>当前</a:t>
            </a:r>
            <a:r>
              <a:rPr lang="en-US" altLang="zh-CN" sz="1200">
                <a:solidFill>
                  <a:srgbClr val="607D8B"/>
                </a:solidFill>
                <a:latin typeface="Fira Code,Consolas,  Courier New"/>
                <a:ea typeface="阿里巴巴普惠体" panose="00020600040101010101"/>
              </a:rPr>
              <a:t>/</a:t>
            </a:r>
            <a:r>
              <a:rPr lang="zh-CN" altLang="en-US" sz="1200">
                <a:solidFill>
                  <a:srgbClr val="607D8B"/>
                </a:solidFill>
                <a:latin typeface="Fira Code,Consolas,  Courier New"/>
                <a:ea typeface="阿里巴巴普惠体" panose="00020600040101010101"/>
              </a:rPr>
              <a:t>上级</a:t>
            </a:r>
            <a:r>
              <a:rPr lang="en-US" altLang="zh-CN" sz="1200">
                <a:solidFill>
                  <a:srgbClr val="607D8B"/>
                </a:solidFill>
                <a:latin typeface="Fira Code,Consolas,  Courier New"/>
                <a:ea typeface="阿里巴巴普惠体" panose="00020600040101010101"/>
              </a:rPr>
              <a:t>/</a:t>
            </a:r>
            <a:r>
              <a:rPr lang="zh-CN" altLang="en-US" sz="1200">
                <a:solidFill>
                  <a:srgbClr val="607D8B"/>
                </a:solidFill>
                <a:latin typeface="Fira Code,Consolas,  Courier New"/>
                <a:ea typeface="阿里巴巴普惠体" panose="00020600040101010101"/>
              </a:rPr>
              <a:t>下级</a:t>
            </a:r>
            <a:endParaRPr lang="en-US" altLang="zh-CN" sz="1200">
              <a:solidFill>
                <a:srgbClr val="607D8B"/>
              </a:solidFill>
              <a:latin typeface="Fira Code,Consolas,  Courier New"/>
              <a:ea typeface="阿里巴巴普惠体" panose="00020600040101010101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E8C0F267-9D12-4D58-8B82-4F4B03C487EF}"/>
              </a:ext>
            </a:extLst>
          </p:cNvPr>
          <p:cNvGrpSpPr/>
          <p:nvPr/>
        </p:nvGrpSpPr>
        <p:grpSpPr>
          <a:xfrm>
            <a:off x="3956309" y="2052314"/>
            <a:ext cx="1336871" cy="328790"/>
            <a:chOff x="2303638" y="2543554"/>
            <a:chExt cx="1336871" cy="328790"/>
          </a:xfrm>
        </p:grpSpPr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55A481C3-4451-4B9C-96A9-DEC31F20E419}"/>
                </a:ext>
              </a:extLst>
            </p:cNvPr>
            <p:cNvSpPr/>
            <p:nvPr/>
          </p:nvSpPr>
          <p:spPr>
            <a:xfrm>
              <a:off x="2303638" y="2543554"/>
              <a:ext cx="1336871" cy="328790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ea typeface="阿里巴巴普惠体" panose="00020600040101010101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="" xmlns:a16="http://schemas.microsoft.com/office/drawing/2014/main" id="{8223092A-94A5-4ECB-84FE-0DC940B098DC}"/>
                </a:ext>
              </a:extLst>
            </p:cNvPr>
            <p:cNvSpPr/>
            <p:nvPr/>
          </p:nvSpPr>
          <p:spPr>
            <a:xfrm>
              <a:off x="2303638" y="2569450"/>
              <a:ext cx="13368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h1</a:t>
              </a:r>
              <a:r>
                <a:rPr lang="zh-CN" altLang="en-US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 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... h6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BDCAAFE3-D5A3-4475-BC34-DB5FE8098C97}"/>
              </a:ext>
            </a:extLst>
          </p:cNvPr>
          <p:cNvGrpSpPr/>
          <p:nvPr/>
        </p:nvGrpSpPr>
        <p:grpSpPr>
          <a:xfrm>
            <a:off x="3956311" y="4588328"/>
            <a:ext cx="4636971" cy="487561"/>
            <a:chOff x="2303638" y="2101951"/>
            <a:chExt cx="1516632" cy="487561"/>
          </a:xfrm>
        </p:grpSpPr>
        <p:sp>
          <p:nvSpPr>
            <p:cNvPr id="19" name="矩形 18">
              <a:extLst>
                <a:ext uri="{FF2B5EF4-FFF2-40B4-BE49-F238E27FC236}">
                  <a16:creationId xmlns="" xmlns:a16="http://schemas.microsoft.com/office/drawing/2014/main" id="{8C7191B3-1580-4E55-8FF7-B60992DA6AA4}"/>
                </a:ext>
              </a:extLst>
            </p:cNvPr>
            <p:cNvSpPr/>
            <p:nvPr/>
          </p:nvSpPr>
          <p:spPr>
            <a:xfrm>
              <a:off x="2303638" y="2101951"/>
              <a:ext cx="1336871" cy="328790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ea typeface="阿里巴巴普惠体" panose="00020600040101010101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="" xmlns:a16="http://schemas.microsoft.com/office/drawing/2014/main" id="{FCE22C2D-5455-4A57-832A-11C6003E8D83}"/>
                </a:ext>
              </a:extLst>
            </p:cNvPr>
            <p:cNvSpPr/>
            <p:nvPr/>
          </p:nvSpPr>
          <p:spPr>
            <a:xfrm>
              <a:off x="2303638" y="2127847"/>
              <a:ext cx="15166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&lt;a href="t.html" target="_blank"&gt; </a:t>
              </a:r>
              <a:r>
                <a:rPr lang="zh-CN" altLang="en-US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内容 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&lt;/a&gt;</a:t>
              </a:r>
              <a:endParaRPr lang="en-US" altLang="zh-CN" sz="12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28CACEBE-FB61-4485-BC97-64C8A878BB0D}"/>
              </a:ext>
            </a:extLst>
          </p:cNvPr>
          <p:cNvGrpSpPr/>
          <p:nvPr/>
        </p:nvGrpSpPr>
        <p:grpSpPr>
          <a:xfrm>
            <a:off x="3956310" y="2473346"/>
            <a:ext cx="2915362" cy="328790"/>
            <a:chOff x="3956310" y="2473346"/>
            <a:chExt cx="2915362" cy="328790"/>
          </a:xfrm>
        </p:grpSpPr>
        <p:sp>
          <p:nvSpPr>
            <p:cNvPr id="25" name="矩形 24">
              <a:extLst>
                <a:ext uri="{FF2B5EF4-FFF2-40B4-BE49-F238E27FC236}">
                  <a16:creationId xmlns="" xmlns:a16="http://schemas.microsoft.com/office/drawing/2014/main" id="{EB9B63DE-8E22-4EAF-A83D-14FA4D93FA76}"/>
                </a:ext>
              </a:extLst>
            </p:cNvPr>
            <p:cNvSpPr/>
            <p:nvPr/>
          </p:nvSpPr>
          <p:spPr>
            <a:xfrm>
              <a:off x="3956310" y="2473346"/>
              <a:ext cx="2915362" cy="328790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ea typeface="阿里巴巴普惠体" panose="00020600040101010101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="" xmlns:a16="http://schemas.microsoft.com/office/drawing/2014/main" id="{0F1ED197-B717-4B42-99C2-7384F8941BA8}"/>
                </a:ext>
              </a:extLst>
            </p:cNvPr>
            <p:cNvSpPr/>
            <p:nvPr/>
          </p:nvSpPr>
          <p:spPr>
            <a:xfrm>
              <a:off x="3956821" y="2504400"/>
              <a:ext cx="291485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&lt;!--</a:t>
              </a:r>
              <a:r>
                <a:rPr lang="zh-CN" altLang="en-US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注释内容：不会被浏览器显示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--&gt;</a:t>
              </a:r>
              <a:endParaRPr lang="en-US" altLang="zh-CN" sz="12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A1EC1911-8766-49EA-BC73-6BFDC8ACC36D}"/>
              </a:ext>
            </a:extLst>
          </p:cNvPr>
          <p:cNvGrpSpPr/>
          <p:nvPr/>
        </p:nvGrpSpPr>
        <p:grpSpPr>
          <a:xfrm>
            <a:off x="3956309" y="3358689"/>
            <a:ext cx="3015991" cy="328790"/>
            <a:chOff x="2303638" y="2543554"/>
            <a:chExt cx="1336871" cy="328790"/>
          </a:xfrm>
        </p:grpSpPr>
        <p:sp>
          <p:nvSpPr>
            <p:cNvPr id="29" name="矩形 28">
              <a:extLst>
                <a:ext uri="{FF2B5EF4-FFF2-40B4-BE49-F238E27FC236}">
                  <a16:creationId xmlns="" xmlns:a16="http://schemas.microsoft.com/office/drawing/2014/main" id="{0F395417-7B06-487F-8AC4-E1707CA6555B}"/>
                </a:ext>
              </a:extLst>
            </p:cNvPr>
            <p:cNvSpPr/>
            <p:nvPr/>
          </p:nvSpPr>
          <p:spPr>
            <a:xfrm>
              <a:off x="2303638" y="2543554"/>
              <a:ext cx="1336871" cy="328790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ea typeface="阿里巴巴普惠体" panose="00020600040101010101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="" xmlns:a16="http://schemas.microsoft.com/office/drawing/2014/main" id="{E02ED79D-E0AA-419F-9B29-49B36E9968B5}"/>
                </a:ext>
              </a:extLst>
            </p:cNvPr>
            <p:cNvSpPr/>
            <p:nvPr/>
          </p:nvSpPr>
          <p:spPr>
            <a:xfrm>
              <a:off x="2303638" y="2569450"/>
              <a:ext cx="13368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无序列表 、有序列表、自定义列表</a:t>
              </a:r>
              <a:endParaRPr lang="en-US" altLang="zh-CN" sz="1200">
                <a:solidFill>
                  <a:srgbClr val="607D8B"/>
                </a:solidFill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E519E577-5DFF-434D-B019-750676CC0E3E}"/>
              </a:ext>
            </a:extLst>
          </p:cNvPr>
          <p:cNvSpPr/>
          <p:nvPr/>
        </p:nvSpPr>
        <p:spPr>
          <a:xfrm>
            <a:off x="3956311" y="4183574"/>
            <a:ext cx="4875962" cy="328790"/>
          </a:xfrm>
          <a:prstGeom prst="rect">
            <a:avLst/>
          </a:prstGeom>
          <a:solidFill>
            <a:srgbClr val="E6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200"/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E2A4E778-DB95-4DC2-BFCC-1DDABBECDDD9}"/>
              </a:ext>
            </a:extLst>
          </p:cNvPr>
          <p:cNvSpPr/>
          <p:nvPr/>
        </p:nvSpPr>
        <p:spPr>
          <a:xfrm>
            <a:off x="3956308" y="4201620"/>
            <a:ext cx="51257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607D8B"/>
                </a:solidFill>
                <a:latin typeface="Fira Code,Consolas,  Courier New"/>
                <a:ea typeface="阿里巴巴普惠体" panose="00020600040101010101"/>
              </a:rPr>
              <a:t>&lt;audio src controls&gt; </a:t>
            </a:r>
            <a:r>
              <a:rPr lang="zh-CN" altLang="en-US" sz="1200">
                <a:solidFill>
                  <a:srgbClr val="607D8B"/>
                </a:solidFill>
                <a:latin typeface="Fira Code,Consolas,  Courier New"/>
                <a:ea typeface="阿里巴巴普惠体" panose="00020600040101010101"/>
              </a:rPr>
              <a:t>和 </a:t>
            </a:r>
            <a:r>
              <a:rPr lang="en-US" altLang="zh-CN" sz="1200">
                <a:solidFill>
                  <a:srgbClr val="607D8B"/>
                </a:solidFill>
                <a:latin typeface="Fira Code,Consolas,  Courier New"/>
                <a:ea typeface="阿里巴巴普惠体" panose="00020600040101010101"/>
              </a:rPr>
              <a:t>&lt;video src controls poster&gt;</a:t>
            </a:r>
          </a:p>
        </p:txBody>
      </p:sp>
    </p:spTree>
    <p:extLst>
      <p:ext uri="{BB962C8B-B14F-4D97-AF65-F5344CB8AC3E}">
        <p14:creationId xmlns:p14="http://schemas.microsoft.com/office/powerpoint/2010/main" val="233087258"/>
      </p:ext>
    </p:extLst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什么是网页</a:t>
            </a:r>
            <a:endParaRPr lang="en-US" altLang="zh-CN"/>
          </a:p>
          <a:p>
            <a:r>
              <a:rPr lang="zh-CN" altLang="en-US"/>
              <a:t>开发环境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基本结构与语法规范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常用标签</a:t>
            </a:r>
            <a:endParaRPr lang="en-US" altLang="zh-CN"/>
          </a:p>
          <a:p>
            <a:r>
              <a:rPr lang="en-US" altLang="zh-CN" b="1">
                <a:solidFill>
                  <a:srgbClr val="C00000"/>
                </a:solidFill>
              </a:rPr>
              <a:t>HTML </a:t>
            </a:r>
            <a:r>
              <a:rPr lang="zh-CN" altLang="en-US" b="1">
                <a:solidFill>
                  <a:srgbClr val="C00000"/>
                </a:solidFill>
              </a:rPr>
              <a:t>符号实体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620968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五</a:t>
            </a:r>
            <a:r>
              <a:rPr lang="en-US" altLang="zh-CN"/>
              <a:t>.</a:t>
            </a:r>
            <a:r>
              <a:rPr lang="zh-CN" altLang="en-US"/>
              <a:t>符号实体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目标：能够正确使用符号实体表示空格、大小于号等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6288F620-8A51-4B2B-81F0-3E6532C26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场景：</a:t>
            </a:r>
            <a:r>
              <a:rPr lang="zh-CN" altLang="en-US">
                <a:sym typeface="+mn-ea"/>
              </a:rPr>
              <a:t>一些特殊的符号很难或者不方便直接使用，可以使用下面的字符来替代</a:t>
            </a:r>
            <a:r>
              <a:rPr lang="zh-CN" altLang="en-US"/>
              <a:t>语法：</a:t>
            </a:r>
            <a:endParaRPr lang="en-US" altLang="zh-CN"/>
          </a:p>
        </p:txBody>
      </p:sp>
      <p:pic>
        <p:nvPicPr>
          <p:cNvPr id="10" name="图片 9" descr="zifu">
            <a:extLst>
              <a:ext uri="{FF2B5EF4-FFF2-40B4-BE49-F238E27FC236}">
                <a16:creationId xmlns="" xmlns:a16="http://schemas.microsoft.com/office/drawing/2014/main" id="{A63C43CC-D220-4D33-BBCB-06B62F6B7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" t="11005" r="1613" b="1489"/>
          <a:stretch/>
        </p:blipFill>
        <p:spPr>
          <a:xfrm>
            <a:off x="1174316" y="2506330"/>
            <a:ext cx="7429358" cy="331188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CFB552CC-A0F3-48B7-A659-98032514E9A4}"/>
              </a:ext>
            </a:extLst>
          </p:cNvPr>
          <p:cNvGrpSpPr/>
          <p:nvPr/>
        </p:nvGrpSpPr>
        <p:grpSpPr>
          <a:xfrm>
            <a:off x="1174316" y="6097510"/>
            <a:ext cx="8260630" cy="369332"/>
            <a:chOff x="1174316" y="5993601"/>
            <a:chExt cx="8260630" cy="369332"/>
          </a:xfrm>
        </p:grpSpPr>
        <p:sp>
          <p:nvSpPr>
            <p:cNvPr id="12" name="Shape 2401">
              <a:extLst>
                <a:ext uri="{FF2B5EF4-FFF2-40B4-BE49-F238E27FC236}">
                  <a16:creationId xmlns="" xmlns:a16="http://schemas.microsoft.com/office/drawing/2014/main" id="{7F33066F-7151-44C1-B141-EB41858F3407}"/>
                </a:ext>
              </a:extLst>
            </p:cNvPr>
            <p:cNvSpPr/>
            <p:nvPr/>
          </p:nvSpPr>
          <p:spPr>
            <a:xfrm>
              <a:off x="1174316" y="6038538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782" y="5891"/>
                  </a:moveTo>
                  <a:lnTo>
                    <a:pt x="9818" y="5891"/>
                  </a:lnTo>
                  <a:cubicBezTo>
                    <a:pt x="9547" y="5891"/>
                    <a:pt x="9327" y="6111"/>
                    <a:pt x="9327" y="6382"/>
                  </a:cubicBezTo>
                  <a:cubicBezTo>
                    <a:pt x="9327" y="6394"/>
                    <a:pt x="9334" y="6405"/>
                    <a:pt x="9334" y="6417"/>
                  </a:cubicBezTo>
                  <a:lnTo>
                    <a:pt x="9328" y="6417"/>
                  </a:lnTo>
                  <a:lnTo>
                    <a:pt x="9819" y="12308"/>
                  </a:lnTo>
                  <a:lnTo>
                    <a:pt x="9825" y="12307"/>
                  </a:lnTo>
                  <a:cubicBezTo>
                    <a:pt x="9844" y="12562"/>
                    <a:pt x="10050" y="12764"/>
                    <a:pt x="10309" y="12764"/>
                  </a:cubicBezTo>
                  <a:lnTo>
                    <a:pt x="11291" y="12764"/>
                  </a:lnTo>
                  <a:cubicBezTo>
                    <a:pt x="11550" y="12764"/>
                    <a:pt x="11756" y="12562"/>
                    <a:pt x="11775" y="12307"/>
                  </a:cubicBezTo>
                  <a:lnTo>
                    <a:pt x="11781" y="12308"/>
                  </a:lnTo>
                  <a:lnTo>
                    <a:pt x="12272" y="6417"/>
                  </a:lnTo>
                  <a:lnTo>
                    <a:pt x="12266" y="6417"/>
                  </a:lnTo>
                  <a:cubicBezTo>
                    <a:pt x="12267" y="6405"/>
                    <a:pt x="12273" y="6394"/>
                    <a:pt x="12273" y="6382"/>
                  </a:cubicBezTo>
                  <a:cubicBezTo>
                    <a:pt x="12273" y="6111"/>
                    <a:pt x="12053" y="5891"/>
                    <a:pt x="11782" y="5891"/>
                  </a:cubicBezTo>
                  <a:moveTo>
                    <a:pt x="10800" y="13745"/>
                  </a:moveTo>
                  <a:cubicBezTo>
                    <a:pt x="10258" y="13745"/>
                    <a:pt x="9818" y="14186"/>
                    <a:pt x="9818" y="14727"/>
                  </a:cubicBezTo>
                  <a:cubicBezTo>
                    <a:pt x="9818" y="15269"/>
                    <a:pt x="10258" y="15709"/>
                    <a:pt x="10800" y="15709"/>
                  </a:cubicBezTo>
                  <a:cubicBezTo>
                    <a:pt x="11342" y="15709"/>
                    <a:pt x="11782" y="15269"/>
                    <a:pt x="11782" y="14727"/>
                  </a:cubicBezTo>
                  <a:cubicBezTo>
                    <a:pt x="11782" y="14186"/>
                    <a:pt x="11342" y="13745"/>
                    <a:pt x="10800" y="13745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7C9601C3-7B09-4802-B464-D6EFD575E7F0}"/>
                </a:ext>
              </a:extLst>
            </p:cNvPr>
            <p:cNvSpPr/>
            <p:nvPr/>
          </p:nvSpPr>
          <p:spPr>
            <a:xfrm>
              <a:off x="1453776" y="5993601"/>
              <a:ext cx="79811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>
                  <a:solidFill>
                    <a:srgbClr val="C00000"/>
                  </a:solidFill>
                  <a:ea typeface="阿里巴巴普惠体" panose="00020600040101010101"/>
                </a:rPr>
                <a:t>重点记住：空格 、大于号、 小于号 这三个， 其余的使用很少，需要时再查阅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B9BCD9ED-C520-4521-B948-98DE4D9A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274" y="2506329"/>
            <a:ext cx="3362841" cy="15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193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3B14A734-731E-42E5-9C3A-85275FF9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52" y="1425681"/>
            <a:ext cx="4185153" cy="4783032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综合案例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535" y="1171575"/>
            <a:ext cx="6902050" cy="51719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要求：完成岗位描述页面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5257800" cy="178853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通过本案例，主要复习：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标题标签、段落标签、列表标签、图片标签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文件路径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补充：</a:t>
            </a:r>
            <a:r>
              <a:rPr lang="en-US" altLang="zh-CN"/>
              <a:t>hr </a:t>
            </a:r>
            <a:r>
              <a:rPr lang="zh-CN" altLang="en-US"/>
              <a:t>标签</a:t>
            </a:r>
            <a:endParaRPr lang="en-US" altLang="zh-CN"/>
          </a:p>
        </p:txBody>
      </p:sp>
      <p:sp>
        <p:nvSpPr>
          <p:cNvPr id="8" name="Shape 2393">
            <a:extLst>
              <a:ext uri="{FF2B5EF4-FFF2-40B4-BE49-F238E27FC236}">
                <a16:creationId xmlns="" xmlns:a16="http://schemas.microsoft.com/office/drawing/2014/main" id="{C3725421-4925-493E-8B4C-012540044959}"/>
              </a:ext>
            </a:extLst>
          </p:cNvPr>
          <p:cNvSpPr/>
          <p:nvPr/>
        </p:nvSpPr>
        <p:spPr>
          <a:xfrm>
            <a:off x="920076" y="128595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D86C4246-CF48-4F12-9AFE-A42D22EE5955}"/>
              </a:ext>
            </a:extLst>
          </p:cNvPr>
          <p:cNvGrpSpPr/>
          <p:nvPr/>
        </p:nvGrpSpPr>
        <p:grpSpPr>
          <a:xfrm>
            <a:off x="1119457" y="4411789"/>
            <a:ext cx="4369992" cy="2031325"/>
            <a:chOff x="1199536" y="3860801"/>
            <a:chExt cx="4369992" cy="2031325"/>
          </a:xfrm>
        </p:grpSpPr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9A6EE1CF-FD64-47D0-B1F8-335213EA6998}"/>
                </a:ext>
              </a:extLst>
            </p:cNvPr>
            <p:cNvSpPr/>
            <p:nvPr/>
          </p:nvSpPr>
          <p:spPr>
            <a:xfrm>
              <a:off x="1199536" y="3860801"/>
              <a:ext cx="4369992" cy="2031325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D1E27C6B-0132-4F1E-B31E-74071B160B76}"/>
                </a:ext>
              </a:extLst>
            </p:cNvPr>
            <p:cNvSpPr/>
            <p:nvPr/>
          </p:nvSpPr>
          <p:spPr>
            <a:xfrm>
              <a:off x="1380887" y="3860801"/>
              <a:ext cx="3269673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style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body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padding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30px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}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/>
              </a:r>
              <a:b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</a:b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ol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padding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20px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}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style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F56FDB26-306C-4C42-8524-FCBD16A572E2}"/>
              </a:ext>
            </a:extLst>
          </p:cNvPr>
          <p:cNvSpPr txBox="1"/>
          <p:nvPr/>
        </p:nvSpPr>
        <p:spPr>
          <a:xfrm>
            <a:off x="920075" y="3925454"/>
            <a:ext cx="2395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>
                <a:solidFill>
                  <a:srgbClr val="C00000"/>
                </a:solidFill>
                <a:ea typeface="阿里巴巴普惠体" panose="00020600040101010101"/>
              </a:rPr>
              <a:t>样式表代码</a:t>
            </a:r>
            <a:r>
              <a:rPr lang="en-US" altLang="zh-CN" sz="1600" b="1">
                <a:solidFill>
                  <a:srgbClr val="C00000"/>
                </a:solidFill>
                <a:ea typeface="阿里巴巴普惠体" panose="00020600040101010101"/>
              </a:rPr>
              <a:t>(</a:t>
            </a:r>
            <a:r>
              <a:rPr lang="zh-CN" altLang="en-US" sz="1600" b="1">
                <a:solidFill>
                  <a:srgbClr val="C00000"/>
                </a:solidFill>
                <a:ea typeface="阿里巴巴普惠体" panose="00020600040101010101"/>
              </a:rPr>
              <a:t>复制</a:t>
            </a:r>
            <a:r>
              <a:rPr lang="en-US" altLang="zh-CN" sz="1600" b="1">
                <a:solidFill>
                  <a:srgbClr val="C00000"/>
                </a:solidFill>
                <a:ea typeface="阿里巴巴普惠体" panose="00020600040101010101"/>
              </a:rPr>
              <a:t>)</a:t>
            </a:r>
            <a:r>
              <a:rPr lang="zh-CN" altLang="en-US" sz="1600" b="1">
                <a:solidFill>
                  <a:srgbClr val="C00000"/>
                </a:solidFill>
                <a:ea typeface="阿里巴巴普惠体" panose="00020600040101010101"/>
              </a:rPr>
              <a:t>：</a:t>
            </a:r>
            <a:endParaRPr lang="zh-CN" altLang="en-US" sz="1600" b="1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3994992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9D4A59DE-508D-4FA5-BDF9-317684BE5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804" y="1666072"/>
            <a:ext cx="1846271" cy="2624393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综合案例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535" y="1180810"/>
            <a:ext cx="6836203" cy="465266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要求：完成播放列表和播放功能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525780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通过本案例，主要复习：</a:t>
            </a:r>
            <a:endParaRPr lang="en-US" altLang="zh-CN"/>
          </a:p>
          <a:p>
            <a:pPr marL="92075" indent="0">
              <a:buNone/>
              <a:tabLst>
                <a:tab pos="92075" algn="l"/>
              </a:tabLst>
            </a:pPr>
            <a:r>
              <a:rPr lang="en-US" altLang="zh-CN"/>
              <a:t>1. </a:t>
            </a:r>
            <a:r>
              <a:rPr lang="zh-CN" altLang="en-US"/>
              <a:t>标题标签、超链接标签和路径、列表标签</a:t>
            </a:r>
            <a:endParaRPr lang="en-US" altLang="zh-CN"/>
          </a:p>
          <a:p>
            <a:pPr marL="92075" indent="0">
              <a:buNone/>
              <a:tabLst>
                <a:tab pos="92075" algn="l"/>
              </a:tabLst>
            </a:pPr>
            <a:r>
              <a:rPr lang="en-US" altLang="zh-CN"/>
              <a:t>2. </a:t>
            </a:r>
            <a:r>
              <a:rPr lang="zh-CN" altLang="en-US"/>
              <a:t>音频和视频标签</a:t>
            </a:r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09FC91B9-6B2A-47C0-90AC-87D9EEF79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800" y="1474846"/>
            <a:ext cx="2997999" cy="1181444"/>
          </a:xfrm>
          <a:prstGeom prst="rect">
            <a:avLst/>
          </a:prstGeom>
          <a:ln>
            <a:solidFill>
              <a:srgbClr val="404040"/>
            </a:solidFill>
          </a:ln>
        </p:spPr>
      </p:pic>
      <p:cxnSp>
        <p:nvCxnSpPr>
          <p:cNvPr id="9" name="直接箭头连接符 8">
            <a:extLst>
              <a:ext uri="{FF2B5EF4-FFF2-40B4-BE49-F238E27FC236}">
                <a16:creationId xmlns="" xmlns:a16="http://schemas.microsoft.com/office/drawing/2014/main" id="{C197310B-6DAD-4887-8B83-648AAA93B65F}"/>
              </a:ext>
            </a:extLst>
          </p:cNvPr>
          <p:cNvCxnSpPr>
            <a:cxnSpLocks/>
          </p:cNvCxnSpPr>
          <p:nvPr/>
        </p:nvCxnSpPr>
        <p:spPr>
          <a:xfrm flipV="1">
            <a:off x="7552944" y="2542034"/>
            <a:ext cx="802856" cy="361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3A60E753-E3F7-4DFF-AE42-467F49DB6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800" y="2820965"/>
            <a:ext cx="3254022" cy="2362405"/>
          </a:xfrm>
          <a:prstGeom prst="rect">
            <a:avLst/>
          </a:prstGeom>
          <a:ln>
            <a:solidFill>
              <a:srgbClr val="404040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8E621CFD-3651-41F1-B9C7-E1E5B88BD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429" y="4068311"/>
            <a:ext cx="2949843" cy="2051764"/>
          </a:xfrm>
          <a:prstGeom prst="rect">
            <a:avLst/>
          </a:prstGeom>
          <a:ln>
            <a:solidFill>
              <a:srgbClr val="404040"/>
            </a:solidFill>
          </a:ln>
        </p:spPr>
      </p:pic>
      <p:cxnSp>
        <p:nvCxnSpPr>
          <p:cNvPr id="15" name="直接箭头连接符 14">
            <a:extLst>
              <a:ext uri="{FF2B5EF4-FFF2-40B4-BE49-F238E27FC236}">
                <a16:creationId xmlns="" xmlns:a16="http://schemas.microsoft.com/office/drawing/2014/main" id="{AEE15268-5FB9-43B7-BD64-6F913EFE1E5F}"/>
              </a:ext>
            </a:extLst>
          </p:cNvPr>
          <p:cNvCxnSpPr>
            <a:cxnSpLocks/>
          </p:cNvCxnSpPr>
          <p:nvPr/>
        </p:nvCxnSpPr>
        <p:spPr>
          <a:xfrm flipV="1">
            <a:off x="7552944" y="3209545"/>
            <a:ext cx="802856" cy="51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="" xmlns:a16="http://schemas.microsoft.com/office/drawing/2014/main" id="{5D0914B4-0C33-449D-AA9B-02F54CBA9C6A}"/>
              </a:ext>
            </a:extLst>
          </p:cNvPr>
          <p:cNvCxnSpPr>
            <a:cxnSpLocks/>
          </p:cNvCxnSpPr>
          <p:nvPr/>
        </p:nvCxnSpPr>
        <p:spPr>
          <a:xfrm flipH="1">
            <a:off x="4782272" y="3922776"/>
            <a:ext cx="1422760" cy="29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="" xmlns:a16="http://schemas.microsoft.com/office/drawing/2014/main" id="{6523A751-8E16-4B3F-947F-4D52806E679F}"/>
              </a:ext>
            </a:extLst>
          </p:cNvPr>
          <p:cNvCxnSpPr>
            <a:cxnSpLocks/>
          </p:cNvCxnSpPr>
          <p:nvPr/>
        </p:nvCxnSpPr>
        <p:spPr>
          <a:xfrm>
            <a:off x="6629400" y="4215384"/>
            <a:ext cx="0" cy="28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hape 2393">
            <a:extLst>
              <a:ext uri="{FF2B5EF4-FFF2-40B4-BE49-F238E27FC236}">
                <a16:creationId xmlns="" xmlns:a16="http://schemas.microsoft.com/office/drawing/2014/main" id="{18450BBA-1CD3-49B7-8869-BC9998B31CAE}"/>
              </a:ext>
            </a:extLst>
          </p:cNvPr>
          <p:cNvSpPr/>
          <p:nvPr/>
        </p:nvSpPr>
        <p:spPr>
          <a:xfrm>
            <a:off x="920076" y="128595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9F8B72F2-006A-4355-96E4-E429EA47D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58" y="4498848"/>
            <a:ext cx="2821334" cy="1004483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6071528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</a:t>
            </a:r>
            <a:r>
              <a:rPr lang="en-US" altLang="zh-CN"/>
              <a:t>.</a:t>
            </a:r>
            <a:r>
              <a:rPr lang="zh-CN" altLang="en-US"/>
              <a:t>什么是网页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目标：理解什么是网页 </a:t>
            </a:r>
            <a:r>
              <a:rPr lang="en-US" altLang="zh-CN"/>
              <a:t>- </a:t>
            </a:r>
            <a:r>
              <a:rPr lang="zh-CN" altLang="en-US"/>
              <a:t>由标签文本组成的文档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网站和网页的关系</a:t>
            </a:r>
            <a:endParaRPr lang="en-US" altLang="zh-CN" b="1">
              <a:solidFill>
                <a:srgbClr val="C00000"/>
              </a:solidFill>
            </a:endParaRP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网页是什么</a:t>
            </a:r>
            <a:r>
              <a:rPr lang="en-US" altLang="zh-CN"/>
              <a:t>?  ( HTML )</a:t>
            </a:r>
          </a:p>
        </p:txBody>
      </p:sp>
    </p:spTree>
    <p:extLst>
      <p:ext uri="{BB962C8B-B14F-4D97-AF65-F5344CB8AC3E}">
        <p14:creationId xmlns:p14="http://schemas.microsoft.com/office/powerpoint/2010/main" val="8860173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9D4A59DE-508D-4FA5-BDF9-317684BE5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804" y="1666072"/>
            <a:ext cx="1846271" cy="2624393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综合案例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535" y="1180810"/>
            <a:ext cx="6836203" cy="465266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要求：完成播放列表和播放功能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=""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525780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通过本案例，主要复习：</a:t>
            </a:r>
            <a:endParaRPr lang="en-US" altLang="zh-CN"/>
          </a:p>
          <a:p>
            <a:pPr marL="92075" indent="0">
              <a:buNone/>
              <a:tabLst>
                <a:tab pos="92075" algn="l"/>
              </a:tabLst>
            </a:pPr>
            <a:r>
              <a:rPr lang="en-US" altLang="zh-CN"/>
              <a:t>1. </a:t>
            </a:r>
            <a:r>
              <a:rPr lang="zh-CN" altLang="en-US"/>
              <a:t>标题标签、超链接标签和路径、列表标签</a:t>
            </a:r>
            <a:endParaRPr lang="en-US" altLang="zh-CN"/>
          </a:p>
          <a:p>
            <a:pPr marL="92075" indent="0">
              <a:buNone/>
              <a:tabLst>
                <a:tab pos="92075" algn="l"/>
              </a:tabLst>
            </a:pPr>
            <a:r>
              <a:rPr lang="en-US" altLang="zh-CN"/>
              <a:t>2. </a:t>
            </a:r>
            <a:r>
              <a:rPr lang="zh-CN" altLang="en-US"/>
              <a:t>音频和视频标签</a:t>
            </a:r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09FC91B9-6B2A-47C0-90AC-87D9EEF79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800" y="1474846"/>
            <a:ext cx="2997999" cy="1181444"/>
          </a:xfrm>
          <a:prstGeom prst="rect">
            <a:avLst/>
          </a:prstGeom>
          <a:ln>
            <a:solidFill>
              <a:srgbClr val="404040"/>
            </a:solidFill>
          </a:ln>
        </p:spPr>
      </p:pic>
      <p:cxnSp>
        <p:nvCxnSpPr>
          <p:cNvPr id="9" name="直接箭头连接符 8">
            <a:extLst>
              <a:ext uri="{FF2B5EF4-FFF2-40B4-BE49-F238E27FC236}">
                <a16:creationId xmlns="" xmlns:a16="http://schemas.microsoft.com/office/drawing/2014/main" id="{C197310B-6DAD-4887-8B83-648AAA93B65F}"/>
              </a:ext>
            </a:extLst>
          </p:cNvPr>
          <p:cNvCxnSpPr>
            <a:cxnSpLocks/>
          </p:cNvCxnSpPr>
          <p:nvPr/>
        </p:nvCxnSpPr>
        <p:spPr>
          <a:xfrm flipV="1">
            <a:off x="7552944" y="2542034"/>
            <a:ext cx="802856" cy="361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3A60E753-E3F7-4DFF-AE42-467F49DB6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800" y="2820965"/>
            <a:ext cx="3254022" cy="2362405"/>
          </a:xfrm>
          <a:prstGeom prst="rect">
            <a:avLst/>
          </a:prstGeom>
          <a:ln>
            <a:solidFill>
              <a:srgbClr val="404040"/>
            </a:solidFill>
          </a:ln>
        </p:spPr>
      </p:pic>
      <p:cxnSp>
        <p:nvCxnSpPr>
          <p:cNvPr id="15" name="直接箭头连接符 14">
            <a:extLst>
              <a:ext uri="{FF2B5EF4-FFF2-40B4-BE49-F238E27FC236}">
                <a16:creationId xmlns="" xmlns:a16="http://schemas.microsoft.com/office/drawing/2014/main" id="{AEE15268-5FB9-43B7-BD64-6F913EFE1E5F}"/>
              </a:ext>
            </a:extLst>
          </p:cNvPr>
          <p:cNvCxnSpPr>
            <a:cxnSpLocks/>
          </p:cNvCxnSpPr>
          <p:nvPr/>
        </p:nvCxnSpPr>
        <p:spPr>
          <a:xfrm flipV="1">
            <a:off x="7552944" y="3209545"/>
            <a:ext cx="802856" cy="51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hape 2393">
            <a:extLst>
              <a:ext uri="{FF2B5EF4-FFF2-40B4-BE49-F238E27FC236}">
                <a16:creationId xmlns="" xmlns:a16="http://schemas.microsoft.com/office/drawing/2014/main" id="{18450BBA-1CD3-49B7-8869-BC9998B31CAE}"/>
              </a:ext>
            </a:extLst>
          </p:cNvPr>
          <p:cNvSpPr/>
          <p:nvPr/>
        </p:nvSpPr>
        <p:spPr>
          <a:xfrm>
            <a:off x="920076" y="128595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50B8272A-DA23-42E9-8076-D8426FAECAF6}"/>
              </a:ext>
            </a:extLst>
          </p:cNvPr>
          <p:cNvSpPr txBox="1"/>
          <p:nvPr/>
        </p:nvSpPr>
        <p:spPr>
          <a:xfrm>
            <a:off x="920075" y="3925454"/>
            <a:ext cx="2395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>
                <a:solidFill>
                  <a:srgbClr val="C00000"/>
                </a:solidFill>
                <a:ea typeface="阿里巴巴普惠体" panose="00020600040101010101"/>
              </a:rPr>
              <a:t>样式表代码</a:t>
            </a:r>
            <a:r>
              <a:rPr lang="en-US" altLang="zh-CN" sz="1600" b="1">
                <a:solidFill>
                  <a:srgbClr val="C00000"/>
                </a:solidFill>
                <a:ea typeface="阿里巴巴普惠体" panose="00020600040101010101"/>
              </a:rPr>
              <a:t>(</a:t>
            </a:r>
            <a:r>
              <a:rPr lang="zh-CN" altLang="en-US" sz="1600" b="1">
                <a:solidFill>
                  <a:srgbClr val="C00000"/>
                </a:solidFill>
                <a:ea typeface="阿里巴巴普惠体" panose="00020600040101010101"/>
              </a:rPr>
              <a:t>复制</a:t>
            </a:r>
            <a:r>
              <a:rPr lang="en-US" altLang="zh-CN" sz="1600" b="1">
                <a:solidFill>
                  <a:srgbClr val="C00000"/>
                </a:solidFill>
                <a:ea typeface="阿里巴巴普惠体" panose="00020600040101010101"/>
              </a:rPr>
              <a:t>)</a:t>
            </a:r>
            <a:r>
              <a:rPr lang="zh-CN" altLang="en-US" sz="1600" b="1">
                <a:solidFill>
                  <a:srgbClr val="C00000"/>
                </a:solidFill>
                <a:ea typeface="阿里巴巴普惠体" panose="00020600040101010101"/>
              </a:rPr>
              <a:t>：</a:t>
            </a:r>
            <a:endParaRPr lang="zh-CN" altLang="en-US" sz="1600" b="1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1804D3DD-2316-42EF-832B-DC75D625B56C}"/>
              </a:ext>
            </a:extLst>
          </p:cNvPr>
          <p:cNvGrpSpPr/>
          <p:nvPr/>
        </p:nvGrpSpPr>
        <p:grpSpPr>
          <a:xfrm>
            <a:off x="920075" y="4411790"/>
            <a:ext cx="4369992" cy="1517956"/>
            <a:chOff x="920075" y="4411790"/>
            <a:chExt cx="4369992" cy="1517956"/>
          </a:xfrm>
        </p:grpSpPr>
        <p:sp>
          <p:nvSpPr>
            <p:cNvPr id="21" name="矩形 20">
              <a:extLst>
                <a:ext uri="{FF2B5EF4-FFF2-40B4-BE49-F238E27FC236}">
                  <a16:creationId xmlns="" xmlns:a16="http://schemas.microsoft.com/office/drawing/2014/main" id="{9D515C9C-DB98-4394-A105-81E4F2FE3BCB}"/>
                </a:ext>
              </a:extLst>
            </p:cNvPr>
            <p:cNvSpPr/>
            <p:nvPr/>
          </p:nvSpPr>
          <p:spPr>
            <a:xfrm>
              <a:off x="920075" y="4411790"/>
              <a:ext cx="4369992" cy="1517956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D01A2D64-1A95-4DFE-8AB1-E65E1507AFA6}"/>
                </a:ext>
              </a:extLst>
            </p:cNvPr>
            <p:cNvSpPr/>
            <p:nvPr/>
          </p:nvSpPr>
          <p:spPr>
            <a:xfrm>
              <a:off x="1129900" y="4431044"/>
              <a:ext cx="3229664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style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body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{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padding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30px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;}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a:visited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blue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}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style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cxnSp>
        <p:nvCxnSpPr>
          <p:cNvPr id="24" name="直接箭头连接符 23">
            <a:extLst>
              <a:ext uri="{FF2B5EF4-FFF2-40B4-BE49-F238E27FC236}">
                <a16:creationId xmlns="" xmlns:a16="http://schemas.microsoft.com/office/drawing/2014/main" id="{A466F54E-BFC5-473B-9B00-1D48B4C06DC9}"/>
              </a:ext>
            </a:extLst>
          </p:cNvPr>
          <p:cNvCxnSpPr>
            <a:cxnSpLocks/>
          </p:cNvCxnSpPr>
          <p:nvPr/>
        </p:nvCxnSpPr>
        <p:spPr>
          <a:xfrm>
            <a:off x="6629400" y="4215384"/>
            <a:ext cx="0" cy="28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9B007F4B-B666-43AE-B764-FD9379264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805" y="4498848"/>
            <a:ext cx="2821334" cy="1004483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5063979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="" xmlns:a16="http://schemas.microsoft.com/office/drawing/2014/main" id="{9A249C2E-07EF-4668-8CC9-27D54AF3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HTML </a:t>
            </a:r>
            <a:r>
              <a:rPr lang="zh-CN" altLang="en-US"/>
              <a:t>标签 上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FF62EFCF-979C-4C89-9863-5F272EAFB5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5559" y="1903912"/>
            <a:ext cx="3378005" cy="3196039"/>
          </a:xfrm>
        </p:spPr>
        <p:txBody>
          <a:bodyPr/>
          <a:lstStyle/>
          <a:p>
            <a:r>
              <a:rPr lang="zh-CN" altLang="en-US"/>
              <a:t>什么是网页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基本结构与语法规范</a:t>
            </a:r>
            <a:endParaRPr lang="en-US" altLang="zh-CN"/>
          </a:p>
          <a:p>
            <a:r>
              <a:rPr lang="zh-CN" altLang="en-US"/>
              <a:t>开发环境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常用标签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实体符号</a:t>
            </a:r>
          </a:p>
        </p:txBody>
      </p:sp>
    </p:spTree>
    <p:extLst>
      <p:ext uri="{BB962C8B-B14F-4D97-AF65-F5344CB8AC3E}">
        <p14:creationId xmlns:p14="http://schemas.microsoft.com/office/powerpoint/2010/main" val="8163548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8581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课程标题页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目录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目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4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18856</TotalTime>
  <Words>5119</Words>
  <Application>Microsoft Office PowerPoint</Application>
  <PresentationFormat>自定义</PresentationFormat>
  <Paragraphs>865</Paragraphs>
  <Slides>92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5</vt:i4>
      </vt:variant>
      <vt:variant>
        <vt:lpstr>幻灯片标题</vt:lpstr>
      </vt:variant>
      <vt:variant>
        <vt:i4>92</vt:i4>
      </vt:variant>
    </vt:vector>
  </HeadingPairs>
  <TitlesOfParts>
    <vt:vector size="97" baseType="lpstr">
      <vt:lpstr>1_课程标题页</vt:lpstr>
      <vt:lpstr>2_目录设计方案</vt:lpstr>
      <vt:lpstr>3_目标设计方案</vt:lpstr>
      <vt:lpstr>4_正文设计方案</vt:lpstr>
      <vt:lpstr>5_结束页设计方案</vt:lpstr>
      <vt:lpstr>HTML 上</vt:lpstr>
      <vt:lpstr>PowerPoint 演示文稿</vt:lpstr>
      <vt:lpstr>PowerPoint 演示文稿</vt:lpstr>
      <vt:lpstr>PowerPoint 演示文稿</vt:lpstr>
      <vt:lpstr>一.什么是网页</vt:lpstr>
      <vt:lpstr>一.什么是网页</vt:lpstr>
      <vt:lpstr>一.什么是网页</vt:lpstr>
      <vt:lpstr>一.什么是网页</vt:lpstr>
      <vt:lpstr>一.什么是网页</vt:lpstr>
      <vt:lpstr>一.什么是网页</vt:lpstr>
      <vt:lpstr>一.什么是网页</vt:lpstr>
      <vt:lpstr>一.什么是网页</vt:lpstr>
      <vt:lpstr>一.什么是网页</vt:lpstr>
      <vt:lpstr>一.什么是网页</vt:lpstr>
      <vt:lpstr>一.什么是网页.小结</vt:lpstr>
      <vt:lpstr>PowerPoint 演示文稿</vt:lpstr>
      <vt:lpstr>二.HTML基本结构与语法规范</vt:lpstr>
      <vt:lpstr>二.HTML基本结构与语法规范</vt:lpstr>
      <vt:lpstr>三.HTML基本结构与语法规范</vt:lpstr>
      <vt:lpstr>三.HTML基本结构与语法规范</vt:lpstr>
      <vt:lpstr>三.HTML基本结构与语法规范</vt:lpstr>
      <vt:lpstr>二.HTML基本结构与语法规范</vt:lpstr>
      <vt:lpstr>二.HTML基本结构与语法规范</vt:lpstr>
      <vt:lpstr>三.HTML基本结构与语法规范</vt:lpstr>
      <vt:lpstr>三.HTML基本结构与语法规范</vt:lpstr>
      <vt:lpstr>二.HTML基本结构与语法规范</vt:lpstr>
      <vt:lpstr>二.HTML基本结构与语法规范</vt:lpstr>
      <vt:lpstr>二.HTML基本结构与语法规范</vt:lpstr>
      <vt:lpstr>二.HTML基本结构与语法规范</vt:lpstr>
      <vt:lpstr>二.HTML基本结构与语法规范</vt:lpstr>
      <vt:lpstr>二.HTML基本结构与语法规范.小结</vt:lpstr>
      <vt:lpstr>PowerPoint 演示文稿</vt:lpstr>
      <vt:lpstr>三.开发环境</vt:lpstr>
      <vt:lpstr>三.开发环境</vt:lpstr>
      <vt:lpstr>三.开发环境</vt:lpstr>
      <vt:lpstr>三.开发环境</vt:lpstr>
      <vt:lpstr>三.开发环境</vt:lpstr>
      <vt:lpstr>三.开发环境</vt:lpstr>
      <vt:lpstr>三.开发环境</vt:lpstr>
      <vt:lpstr>三.开发环境</vt:lpstr>
      <vt:lpstr>三.开发环境</vt:lpstr>
      <vt:lpstr>三.开发环境</vt:lpstr>
      <vt:lpstr>三.开发环境</vt:lpstr>
      <vt:lpstr>三.开发环境</vt:lpstr>
      <vt:lpstr>三.开发环境.小结</vt:lpstr>
      <vt:lpstr>PowerPoint 演示文稿</vt:lpstr>
      <vt:lpstr>四.HTML常用标签</vt:lpstr>
      <vt:lpstr>四.HTML 常用标签</vt:lpstr>
      <vt:lpstr>四.HTML 常用标签</vt:lpstr>
      <vt:lpstr>四.HTML 常用标签</vt:lpstr>
      <vt:lpstr>四.HTML 常用标签</vt:lpstr>
      <vt:lpstr>四.HTML 常用标签</vt:lpstr>
      <vt:lpstr>四.HTML 常用标签</vt:lpstr>
      <vt:lpstr>四.HTML 常用标签</vt:lpstr>
      <vt:lpstr>四.HTML 常用标签</vt:lpstr>
      <vt:lpstr>四.HTML 常用标签</vt:lpstr>
      <vt:lpstr>四.HTML 常用标签</vt:lpstr>
      <vt:lpstr>四.HTML 常用标签</vt:lpstr>
      <vt:lpstr>四.HTML 常用标签</vt:lpstr>
      <vt:lpstr>四.HTML 常用标签</vt:lpstr>
      <vt:lpstr>四.HTML 常用标签</vt:lpstr>
      <vt:lpstr>四.HTML 常用标签</vt:lpstr>
      <vt:lpstr>四.HTML 常用标签</vt:lpstr>
      <vt:lpstr>四.HTML 常用标签</vt:lpstr>
      <vt:lpstr>四.HTML 常用标签</vt:lpstr>
      <vt:lpstr>四.HTML 常用标签</vt:lpstr>
      <vt:lpstr>四.HTML 常用标签</vt:lpstr>
      <vt:lpstr>四.HTML常用标签</vt:lpstr>
      <vt:lpstr>四.HTML 常用标签</vt:lpstr>
      <vt:lpstr>四.HTML 常用标签</vt:lpstr>
      <vt:lpstr>四.HTML 常用标签</vt:lpstr>
      <vt:lpstr>四.HTML 常用标签</vt:lpstr>
      <vt:lpstr>四.HTML 常用标签</vt:lpstr>
      <vt:lpstr>四.HTML 常用标签</vt:lpstr>
      <vt:lpstr>四.HTML 常用标签</vt:lpstr>
      <vt:lpstr>四.HTML常用标签</vt:lpstr>
      <vt:lpstr>四.HTML 常用标签</vt:lpstr>
      <vt:lpstr>四.HTML 常用标签</vt:lpstr>
      <vt:lpstr>四.HTML 常用标签</vt:lpstr>
      <vt:lpstr>四.HTML 常用标签</vt:lpstr>
      <vt:lpstr>四.HTML常用标签</vt:lpstr>
      <vt:lpstr>四.HTML 常用标签</vt:lpstr>
      <vt:lpstr>四.HTML 常用标签</vt:lpstr>
      <vt:lpstr>四.HTML 常用标签</vt:lpstr>
      <vt:lpstr>四.HTML 常用标签 小结</vt:lpstr>
      <vt:lpstr>PowerPoint 演示文稿</vt:lpstr>
      <vt:lpstr>五.符号实体</vt:lpstr>
      <vt:lpstr>综合案例</vt:lpstr>
      <vt:lpstr>综合案例</vt:lpstr>
      <vt:lpstr>综合案例</vt:lpstr>
      <vt:lpstr>HTML 标签 上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MM</cp:lastModifiedBy>
  <cp:revision>989</cp:revision>
  <dcterms:created xsi:type="dcterms:W3CDTF">2020-03-31T02:23:27Z</dcterms:created>
  <dcterms:modified xsi:type="dcterms:W3CDTF">2020-09-07T08:00:17Z</dcterms:modified>
</cp:coreProperties>
</file>